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notesMaster" Target="notesMasters/notesMaster1.xml"/><Relationship Id="rId25" Type="http://schemas.openxmlformats.org/officeDocument/2006/relationships/presProps" Target="presProps.xml"/><Relationship Id="rId26" Type="http://schemas.openxmlformats.org/officeDocument/2006/relationships/viewProps" Target="viewProps.xml"/><Relationship Id="rId27" Type="http://schemas.openxmlformats.org/officeDocument/2006/relationships/theme" Target="theme/theme1.xml"/><Relationship Id="rId2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AE 2.º ano, Estudo do Meio (organizador Sociedade), DGE: "Reconhecer as múltiplas pertenças de cada pessoa a diferentes grupos e comunidades." (p. 5, "PÁG. 5"). AE 2.º ano, Estudo do Meio (organizador Sociedade), DGE: "Reconhecer influências de outros países e culturas em diversos aspetos do seu dia a dia (alimentação, vestuário, música, comunicação, etc.)." (p. 6, "PÁG. 6"). Fonte: https://www.dge.mec.pt/sites/default/files/Curriculo/Aprendizagens_Essenciais/1_ciclo/2_estudo_do_meio.pdf (as duas AE comparadas palavra a palavra com a cópia /workspace/dge/2em.pdf a 5 nov 2026, com pdftotext -f 5 -l 6). Quinto deck do pack "Eu, a Minha Família e a Comunidade" (2.º ano). Objetivos: 1) perceber que cada pessoa pertence, ao mesmo tempo, a muitos grupos e comunidades (família, turma, escola, clube, bairro, localidade, país); 2) descobrir coisas de outros países e culturas no dia a dia: na alimentação, no vestuário, na música e na comunicação (as palavras e as línguas). Na ilustração, os três amigos e a professora observam um globo na sala. Pergunte: "Que países conheces? Há alguma coisa de outro país na tua casa?" Ligação ao deck 4: num grupo, resolvemos os conflitos a conversar. Sensibilidade: na turma há crianças com famílias de muitas origens, de Portugal e de outros países, e famílias de muitas formas (um ou dois adultos, avós, acolhimento, adoção, duas casas). Ninguém é obrigado a dizer de onde vem a sua família; cada criança partilha só o que quiser. Fala-se de todas as culturas com respeito: uma comida, uma roupa ou uma música não representa todas as pessoas de um país, e nenhuma cultura é melhor do que outra. Não se imitam sotaques, roupas nem costumes. Se uma criança contar que a gozam por causa da língua, da origem ou da cor da pele, ouça com calma, agradeça a confiança e siga o procedimento da escola. As ilustrações são decorativas (geradas por IA, sem texto, sem símbolos e sem bandeiras; as mesmas três crianças e a mesma professora dos decks 1 a 4); os esquemas e os ícones são desenhados em código (img5/diag5.py), simplificados para crianças de 7 e 8 anos, sem bandeiras nem mapas. Fontes principais: Comunidade (Dicionário Priberam): "Sociedade." e "Lugar onde vivem indivíduos agremiados.": https://dicionario.priberam.org/comunidade ; Constituição da República Portuguesa, artigo 13.º (Princípio da igualdade): "Todos os cidadãos têm a mesma dignidade social e são iguais perante a lei." e "Ninguém pode ser privilegiado, beneficiado, prejudicado, privado de qualquer direito ou isento de qualquer dever em razão de ascendência, sexo, raça, língua, território de origem, religião [...]"; artigo 15.º: os estrangeiros que residam em Portugal "gozam dos direitos e estão sujeitos aos deveres do cidadão português" (com as exceções do n.º 2): https://www.parlamento.pt/Legislacao/Paginas/ConstituicaoRepublicaPortuguesa.aspx ; Piza: "Base de massa guarnecida de molho de tomate, queijo, entre outros ingredientes, e cozida no forno." Origem: "italiano pizza" (Priberam, https://dicionario.priberam.org/piza ; a grafia pizza também está registada, "palavra italiana": https://dicionario.priberam.org/pizza ). UNESCO: "Art of Neapolitan 'Pizzaiuolo'", inscrita em 2017 na Lista Representativa do Património Cultural Imaterial da Humanidade; "The element originates in Naples, the capital of the Campania Region": https://ich.unesco.org/en/RL/art-of-neapolitan-pizzaiuolo-00722 ; Calças de ganga: "May 20, 1873 marked an historic day: the birth of the blue jean. It was on that day that Levi Strauss and Jacob Davis obtained a U.S. patent on the process of putting rivets in men's work pants for the very first time." (Levi Strauss &amp; Co., San Francisco, Estados Unidos): https://www.levistrauss.com/2019/07/04/the-history-of-denim/ ; patente US 139,121, de 20 de maio de 1873: https://patents.google.com/patent/US139121A/en . Ganga (Priberam): "Tecido forte e resistente de fios de algodão entrançados, originalmente de cor azul.": https://dicionario.priberam.org/ganga ; Piano: The Metropolitan Museum of Art (Nova Iorque), "Grand Piano", Bartolomeo Cristofori, Florença (Itália), 1720: "Bartolomeo Cristofori was the first person to create a successful hammer-action keyboard instrument and, accordingly, deserves to be credited as the inventor of the piano."; "By 1700 he had made at least one successful instrument": https://www.metmuseum.org/art/collection/search/501788 ; ensaio do mesmo museu: https://www.metmuseum.org/essays/the-piano-the-pianofortes-of-bartolomeo-cristofori-1655-1731 (o sítio bloqueia a leitura automática; texto lido no excerto do motor de pesquisa a 5 nov 2026). ; Línguas do mundo: "7,170 languages are in use today." (Ethnologue, SIL Global, 2026): https://www.ethnologue.com/insights/how-many-languages/ ; Línguas em Portugal: "A língua oficial é o Português." (CRP, artigo 11.º, n.º 3); o Estado deve "Proteger e valorizar a língua gestual portuguesa, enquanto expressão cultural e instrumento de acesso à educação e da igualdade de oportunidades" (CRP, artigo 74.º, n.º 2, alínea h)): https://www.parlamento.pt/Legislacao/Paginas/ConstituicaoRepublicaPortuguesa.aspx ; Lei n.º 7/99, de 29 de janeiro, "Reconhecimento oficial de direitos linguísticos da comunidade mirandesa": "O presente diploma visa reconhecer e promover a língua mirandesa." e "É reconhecido o direito da criança à aprendizagem do mirandês": https://diariodarepublica.pt/dr/detalhe/lei/7-1999-182838 ; Origem das palavras (Dicionário Priberam): almofada, "Origem: árabe al-mukhaddâ, coxim, travesseiro" (https://dicionario.priberam.org/almofada); alface, "Origem: árabe al-khass" (https://dicionario.priberam.org/alface); aldeia, "Origem: árabe ad-dai'â" (https://dicionario.priberam.org/aldeia); futebol, "Origem: inglês foot-ball" (https://dicionario.priberam.org/futebol); clube, "Origem: inglês club, bastão, associação" (https://dicionario.priberam.org/clube); sanduíche, "Origem: inglês sandwich" (https://dicionario.priberam.org/sanduíche); iogurte, "Origem: inglês yogurt, de palavra turca" (https://dicionario.priberam.org/iogurte). ; Ações estratégicas DGE (mesmo PDF): "criação de objetos, textos ou soluções face a um desafio" e "utilização de modalidades diversas para expressar as aprendizagens (por exemplo, imagens)" (p. 5); "organização de debates que requeiram a formulação de opiniões e a respetiva fundamentação" e "realização de jogos, jogos de papéis e simulações" (p. 6); "apresentação esquemática da informação, com o apoio do professor", "preenchimento de tabelas, a partir de exposições orais ou da leitura de conteúdos da disciplina" e "apresentações orais livres, seguidas de questionamento por parte da turma" (p. 8); "autoavaliação com recurso a linguagem icónica e verbal" (p. 9).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Ativação: ouça as ideias sem corrigir e registe-as no quadro; voltamos a elas no fim (slide 22). Respostas que vamos descobrir: pertencemos a muitos grupos ao mesmo tempo (slides 3 a 10); a piza é um prato italiano (slide 14); usamos muitas palavras que vieram de outras línguas, como futebol (do inglês) e almofada (do árabe) (slide 18). Na ilustração, os amigos e a professora fazem um piquenique e partilham comida: piza, salada, pão, fruta e arroz. Pergunte: "Que comidas vês? Sabes de onde vêm?" Sensibilidade: na turma há crianças com famílias de muitas origens, de Portugal e de outros países, e famílias de muitas formas (um ou dois adultos, avós, acolhimento, adoção, duas casas). Ninguém é obrigado a dizer de onde vem a sua família; cada criança partilha só o que quiser. Fala-se de todas as culturas com respeito: uma comida, uma roupa ou uma música não representa todas as pessoas de um país, e nenhuma cultura é melhor do que outra. Não se imitam sotaques, roupas nem costumes. Se uma criança contar que a gozam por causa da língua, da origem ou da cor da pele, ouça com calma, agradeça a confiança e siga o procedimento da escola. As ilustrações são decorativas (geradas por IA, sem texto, sem símbolos e sem bandeiras; as mesmas três crianças e a mesma professora dos decks 1 a 4); os esquemas e os ícones são desenhados em código (img5/diag5.py), simplificados para crianças de 7 e 8 anos, sem bandeiras nem mapas. Fontes: Piza: "Base de massa guarnecida de molho de tomate, queijo, entre outros ingredientes, e cozida no forno." Origem: "italiano pizza" (Priberam, https://dicionario.priberam.org/piza ; a grafia pizza também está registada, "palavra italiana": https://dicionario.priberam.org/pizza ). UNESCO: "Art of Neapolitan 'Pizzaiuolo'", inscrita em 2017 na Lista Representativa do Património Cultural Imaterial da Humanidade; "The element originates in Naples, the capital of the Campania Region": https://ich.unesco.org/en/RL/art-of-neapolitan-pizzaiuolo-00722 ; Origem das palavras (Dicionário Priberam): almofada, "Origem: árabe al-mukhaddâ, coxim, travesseiro" (https://dicionario.priberam.org/almofada); alface, "Origem: árabe al-khass" (https://dicionario.priberam.org/alface); aldeia, "Origem: árabe ad-dai'â" (https://dicionario.priberam.org/aldeia); futebol, "Origem: inglês foot-ball" (https://dicionario.priberam.org/futebol); clube, "Origem: inglês club, bastão, associação" (https://dicionario.priberam.org/clube); sanduíche, "Origem: inglês sandwich" (https://dicionario.priberam.org/sanduíche); iogurte, "Origem: inglês yogurt, de palavra turca" (https://dicionario.priberam.org/iogurte). ; AE 2.º ano, Estudo do Meio (organizador Sociedade), DGE: "Reconhecer as múltiplas pertenças de cada pessoa a diferentes grupos e comunidades." (p. 5, "PÁG. 5"). AE 2.º ano, Estudo do Meio (organizador Sociedade), DGE: "Reconhecer influências de outros países e culturas em diversos aspetos do seu dia a dia (alimentação, vestuário, música, comunicação, etc.)." (p. 6, "PÁG. 6"). Fonte: https://www.dge.mec.pt/sites/default/files/Curriculo/Aprendizagens_Essenciais/1_ciclo/2_estudo_do_meio.pdf (as duas AE comparadas palavra a palavra com a cópia /workspace/dge/2em.pdf a 5 nov 2026, com pdftotext -f 5 -l 6). ; Ações estratégicas DGE (mesmo PDF): "criação de objetos, textos ou soluções face a um desafio" e "utilização de modalidades diversas para expressar as aprendizagens (por exemplo, imagens)" (p. 5); "organização de debates que requeiram a formulação de opiniões e a respetiva fundamentação" e "realização de jogos, jogos de papéis e simulações" (p. 6); "apresentação esquemática da informação, com o apoio do professor", "preenchimento de tabelas, a partir de exposições orais ou da leitura de conteúdos da disciplina" e "apresentações orais livres, seguidas de questionamento por parte da turma" (p. 8); "autoavaliação com recurso a linguagem icónica e verbal" (p. 9).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Um grupo são pessoas que estão juntas e fazem coisas em conjunto. Exemplos do esquema: 1) uma família (quem vive connosco e cuida de nós; há famílias de muitas formas); 2) uma turma (os alunos e a professora); 3) uma equipa (quem joga junto). A AE pede que as crianças reconheçam "as múltiplas pertenças de cada pessoa a diferentes grupos e comunidades" (DGE, p. 5): cada pessoa pertence a vários grupos ao mesmo tempo. Pergunte: "Que outros grupos conheces?" (o coro, os escuteiros, o grupo de dança, os vizinhos). Ação estratégica DGE: "apresentação esquemática da informação, com o apoio do professor" (p. 8). Esquema desenhado por código (img5/diag5.py), simplificado. Sensibilidade: na turma há crianças com famílias de muitas origens, de Portugal e de outros países, e famílias de muitas formas (um ou dois adultos, avós, acolhimento, adoção, duas casas). Ninguém é obrigado a dizer de onde vem a sua família; cada criança partilha só o que quiser. Fala-se de todas as culturas com respeito: uma comida, uma roupa ou uma música não representa todas as pessoas de um país, e nenhuma cultura é melhor do que outra. Não se imitam sotaques, roupas nem costumes. Se uma criança contar que a gozam por causa da língua, da origem ou da cor da pele, ouça com calma, agradeça a confiança e siga o procedimento da escola. Fontes: AE 2.º ano, Estudo do Meio (organizador Sociedade), DGE: "Reconhecer as múltiplas pertenças de cada pessoa a diferentes grupos e comunidades." (p. 5, "PÁG. 5"). AE 2.º ano, Estudo do Meio (organizador Sociedade), DGE: "Reconhecer influências de outros países e culturas em diversos aspetos do seu dia a dia (alimentação, vestuário, música, comunicação, etc.)." (p. 6, "PÁG. 6"). Fonte: https://www.dge.mec.pt/sites/default/files/Curriculo/Aprendizagens_Essenciais/1_ciclo/2_estudo_do_meio.pdf (as duas AE comparadas palavra a palavra com a cópia /workspace/dge/2em.pdf a 5 nov 2026, com pdftotext -f 5 -l 6). ; Comunidade (Dicionário Priberam): "Sociedade." e "Lugar onde vivem indivíduos agremiados.": https://dicionario.priberam.org/comunidade ; Ações estratégicas DGE (mesmo PDF): "criação de objetos, textos ou soluções face a um desafio" e "utilização de modalidades diversas para expressar as aprendizagens (por exemplo, imagens)" (p. 5); "organização de debates que requeiram a formulação de opiniões e a respetiva fundamentação" e "realização de jogos, jogos de papéis e simulações" (p. 6); "apresentação esquemática da informação, com o apoio do professor", "preenchimento de tabelas, a partir de exposições orais ou da leitura de conteúdos da disciplina" e "apresentações orais livres, seguidas de questionamento por parte da turma" (p. 8); "autoavaliação com recurso a linguagem icónica e verbal" (p. 9).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Primeira parte: os grupos e as comunidades a que pertencemos. Na ilustração, os três amigos vestem camisolas iguais: são uma equipa; a professora traz as bolas. Pergunte: "Como sabemos que estes amigos são da mesma equipa?" (as camisolas iguais, jogam juntos). Ideia-chave: a mesma criança é da família, da turma, da equipa e do bairro, tudo ao mesmo tempo. Sensibilidade: na turma há crianças com famílias de muitas origens, de Portugal e de outros países, e famílias de muitas formas (um ou dois adultos, avós, acolhimento, adoção, duas casas). Ninguém é obrigado a dizer de onde vem a sua família; cada criança partilha só o que quiser. Fala-se de todas as culturas com respeito: uma comida, uma roupa ou uma música não representa todas as pessoas de um país, e nenhuma cultura é melhor do que outra. Não se imitam sotaques, roupas nem costumes. Se uma criança contar que a gozam por causa da língua, da origem ou da cor da pele, ouça com calma, agradeça a confiança e siga o procedimento da escola. As ilustrações são decorativas (geradas por IA, sem texto, sem símbolos e sem bandeiras; as mesmas três crianças e a mesma professora dos decks 1 a 4); os esquemas e os ícones são desenhados em código (img5/diag5.py), simplificados para crianças de 7 e 8 anos, sem bandeiras nem mapas. Fontes: AE 2.º ano, Estudo do Meio (organizador Sociedade), DGE: "Reconhecer as múltiplas pertenças de cada pessoa a diferentes grupos e comunidades." (p. 5, "PÁG. 5"). AE 2.º ano, Estudo do Meio (organizador Sociedade), DGE: "Reconhecer influências de outros países e culturas em diversos aspetos do seu dia a dia (alimentação, vestuário, música, comunicação, etc.)." (p. 6, "PÁG. 6"). Fonte: https://www.dge.mec.pt/sites/default/files/Curriculo/Aprendizagens_Essenciais/1_ciclo/2_estudo_do_meio.pdf (as duas AE comparadas palavra a palavra com a cópia /workspace/dge/2em.pdf a 5 nov 2026, com pdftotext -f 5 -l 6). ; Ações estratégicas DGE (mesmo PDF): "criação de objetos, textos ou soluções face a um desafio" e "utilização de modalidades diversas para expressar as aprendizagens (por exemplo, imagens)" (p. 5); "organização de debates que requeiram a formulação de opiniões e a respetiva fundamentação" e "realização de jogos, jogos de papéis e simulações" (p. 6); "apresentação esquemática da informação, com o apoio do professor", "preenchimento de tabelas, a partir de exposições orais ou da leitura de conteúdos da disciplina" e "apresentações orais livres, seguidas de questionamento por parte da turma" (p. 8); "autoavaliação com recurso a linguagem icónica e verbal" (p. 9).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Quatro grupos de quase todas as crianças: 1) a família, quem cuida de mim (de muitas formas: um ou dois adultos, avós, acolhimento, adoção, duas casas); 2) a turma, onde aprendo com os colegas e a professora; 3) o clube ou outra atividade (desporto, dança, música, escuteiros...); 4) o bairro ou a localidade, onde vivo. Nem todas as crianças estão num clube: cada uma diz só os grupos que quiser. Pergunte: "Em que grupos estás tu?" e conte, com a turma, quantos grupos diferentes aparecem. Sensibilidade: na turma há crianças com famílias de muitas origens, de Portugal e de outros países, e famílias de muitas formas (um ou dois adultos, avós, acolhimento, adoção, duas casas). Ninguém é obrigado a dizer de onde vem a sua família; cada criança partilha só o que quiser. Fala-se de todas as culturas com respeito: uma comida, uma roupa ou uma música não representa todas as pessoas de um país, e nenhuma cultura é melhor do que outra. Não se imitam sotaques, roupas nem costumes. Se uma criança contar que a gozam por causa da língua, da origem ou da cor da pele, ouça com calma, agradeça a confiança e siga o procedimento da escola. Ícones desenhados em código. Fontes: AE 2.º ano, Estudo do Meio (organizador Sociedade), DGE: "Reconhecer as múltiplas pertenças de cada pessoa a diferentes grupos e comunidades." (p. 5, "PÁG. 5"). AE 2.º ano, Estudo do Meio (organizador Sociedade), DGE: "Reconhecer influências de outros países e culturas em diversos aspetos do seu dia a dia (alimentação, vestuário, música, comunicação, etc.)." (p. 6, "PÁG. 6"). Fonte: https://www.dge.mec.pt/sites/default/files/Curriculo/Aprendizagens_Essenciais/1_ciclo/2_estudo_do_meio.pdf (as duas AE comparadas palavra a palavra com a cópia /workspace/dge/2em.pdf a 5 nov 2026, com pdftotext -f 5 -l 6). ; Comunidade (Dicionário Priberam): "Sociedade." e "Lugar onde vivem indivíduos agremiados.": https://dicionario.priberam.org/comunidade ; Ações estratégicas DGE (mesmo PDF): "criação de objetos, textos ou soluções face a um desafio" e "utilização de modalidades diversas para expressar as aprendizagens (por exemplo, imagens)" (p. 5); "organização de debates que requeiram a formulação de opiniões e a respetiva fundamentação" e "realização de jogos, jogos de papéis e simulações" (p. 6); "apresentação esquemática da informação, com o apoio do professor", "preenchimento de tabelas, a partir de exposições orais ou da leitura de conteúdos da disciplina" e "apresentações orais livres, seguidas de questionamento por parte da turma" (p. 8); "autoavaliação com recurso a linguagem icónica e verbal" (p. 9).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Uma comunidade é um grupo de pessoas que vivem no mesmo lugar e partilham coisas: a rua, a escola, o jardim, as festas. O dicionário dá, entre outros, os sentidos "Sociedade." e "Lugar onde vivem indivíduos agremiados." (Priberam). Para as crianças: a comunidade são as pessoas que vivem perto de nós e se ajudam. Exemplos: a comunidade escolar (alunos, professores, funcionários, famílias), o bairro, a aldeia, a vila ou a cidade. Na ilustração, os três amigos e a professora plantam uma horta com dois vizinhos mais velhos. Pergunte: "Quem faz parte da comunidade da nossa escola?" As ilustrações são decorativas (geradas por IA, sem texto, sem símbolos e sem bandeiras; as mesmas três crianças e a mesma professora dos decks 1 a 4); os esquemas e os ícones são desenhados em código (img5/diag5.py), simplificados para crianças de 7 e 8 anos, sem bandeiras nem mapas. Fontes: Comunidade (Dicionário Priberam): "Sociedade." e "Lugar onde vivem indivíduos agremiados.": https://dicionario.priberam.org/comunidade ; AE 2.º ano, Estudo do Meio (organizador Sociedade), DGE: "Reconhecer as múltiplas pertenças de cada pessoa a diferentes grupos e comunidades." (p. 5, "PÁG. 5"). AE 2.º ano, Estudo do Meio (organizador Sociedade), DGE: "Reconhecer influências de outros países e culturas em diversos aspetos do seu dia a dia (alimentação, vestuário, música, comunicação, etc.)." (p. 6, "PÁG. 6"). Fonte: https://www.dge.mec.pt/sites/default/files/Curriculo/Aprendizagens_Essenciais/1_ciclo/2_estudo_do_meio.pdf (as duas AE comparadas palavra a palavra com a cópia /workspace/dge/2em.pdf a 5 nov 2026, com pdftotext -f 5 -l 6). ; Ações estratégicas DGE (mesmo PDF): "criação de objetos, textos ou soluções face a um desafio" e "utilização de modalidades diversas para expressar as aprendizagens (por exemplo, imagens)" (p. 5); "organização de debates que requeiram a formulação de opiniões e a respetiva fundamentação" e "realização de jogos, jogos de papéis e simulações" (p. 6); "apresentação esquemática da informação, com o apoio do professor", "preenchimento de tabelas, a partir de exposições orais ou da leitura de conteúdos da disciplina" e "apresentações orais livres, seguidas de questionamento por parte da turma" (p. 8); "autoavaliação com recurso a linguagem icónica e verbal" (p. 9).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Os grupos podem ser pequenos ou grandes, e uns estão dentro dos outros: a família, a escola, a localidade (a aldeia, a vila ou a cidade) e o país. O esquema mostra o "eu" no meio: estou em todos ao mesmo tempo. Muitas crianças pertencem também a mais do que um país: o país onde vivem e o país de onde vem a sua família; as duas pertenças contam (se a criança quiser falar disso). Pergunte: "Qual é o grupo mais pequeno? E o maior?" Ação estratégica DGE: "apresentação esquemática da informação, com o apoio do professor" (p. 8). Esquema desenhado por código (img5/diag5.py), simplificado. Sensibilidade: na turma há crianças com famílias de muitas origens, de Portugal e de outros países, e famílias de muitas formas (um ou dois adultos, avós, acolhimento, adoção, duas casas). Ninguém é obrigado a dizer de onde vem a sua família; cada criança partilha só o que quiser. Fala-se de todas as culturas com respeito: uma comida, uma roupa ou uma música não representa todas as pessoas de um país, e nenhuma cultura é melhor do que outra. Não se imitam sotaques, roupas nem costumes. Se uma criança contar que a gozam por causa da língua, da origem ou da cor da pele, ouça com calma, agradeça a confiança e siga o procedimento da escola. Fontes: AE 2.º ano, Estudo do Meio (organizador Sociedade), DGE: "Reconhecer as múltiplas pertenças de cada pessoa a diferentes grupos e comunidades." (p. 5, "PÁG. 5"). AE 2.º ano, Estudo do Meio (organizador Sociedade), DGE: "Reconhecer influências de outros países e culturas em diversos aspetos do seu dia a dia (alimentação, vestuário, música, comunicação, etc.)." (p. 6, "PÁG. 6"). Fonte: https://www.dge.mec.pt/sites/default/files/Curriculo/Aprendizagens_Essenciais/1_ciclo/2_estudo_do_meio.pdf (as duas AE comparadas palavra a palavra com a cópia /workspace/dge/2em.pdf a 5 nov 2026, com pdftotext -f 5 -l 6). ; Comunidade (Dicionário Priberam): "Sociedade." e "Lugar onde vivem indivíduos agremiados.": https://dicionario.priberam.org/comunidade ; Ações estratégicas DGE (mesmo PDF): "criação de objetos, textos ou soluções face a um desafio" e "utilização de modalidades diversas para expressar as aprendizagens (por exemplo, imagens)" (p. 5); "organização de debates que requeiram a formulação de opiniões e a respetiva fundamentação" e "realização de jogos, jogos de papéis e simulações" (p. 6); "apresentação esquemática da informação, com o apoio do professor", "preenchimento de tabelas, a partir de exposições orais ou da leitura de conteúdos da disciplina" e "apresentações orais livres, seguidas de questionamento por parte da turma" (p. 8); "autoavaliação com recurso a linguagem icónica e verbal" (p. 9).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Em cada grupo, cada pessoa tem um papel (o que faz no grupo). Na turma, sou aluno ou aluna: aprendo, ajudo os colegas e cumpro as regras. No coro (ou na equipa, no grupo de dança), canto, jogo ou danço com os outros: cada um conta. Em casa, ajudo a pôr a mesa; no bairro, sou vizinho ou vizinha. Na ilustração, os três amigos cantam e tocam juntos (tambor e triângulo) e a professora toca guitarra. Jogo ("realização de jogos, jogos de papéis e simulações", DGE p. 6): a professora diz um grupo ("a equipa") e as crianças mostram, com mímica, o que fazem nesse grupo. As ilustrações são decorativas (geradas por IA, sem texto, sem símbolos e sem bandeiras; as mesmas três crianças e a mesma professora dos decks 1 a 4); os esquemas e os ícones são desenhados em código (img5/diag5.py), simplificados para crianças de 7 e 8 anos, sem bandeiras nem mapas. Fontes: AE 2.º ano, Estudo do Meio (organizador Sociedade), DGE: "Reconhecer as múltiplas pertenças de cada pessoa a diferentes grupos e comunidades." (p. 5, "PÁG. 5"). AE 2.º ano, Estudo do Meio (organizador Sociedade), DGE: "Reconhecer influências de outros países e culturas em diversos aspetos do seu dia a dia (alimentação, vestuário, música, comunicação, etc.)." (p. 6, "PÁG. 6"). Fonte: https://www.dge.mec.pt/sites/default/files/Curriculo/Aprendizagens_Essenciais/1_ciclo/2_estudo_do_meio.pdf (as duas AE comparadas palavra a palavra com a cópia /workspace/dge/2em.pdf a 5 nov 2026, com pdftotext -f 5 -l 6). ; Ações estratégicas DGE (mesmo PDF): "criação de objetos, textos ou soluções face a um desafio" e "utilização de modalidades diversas para expressar as aprendizagens (por exemplo, imagens)" (p. 5); "organização de debates que requeiram a formulação de opiniões e a respetiva fundamentação" e "realização de jogos, jogos de papéis e simulações" (p. 6); "apresentação esquemática da informação, com o apoio do professor", "preenchimento de tabelas, a partir de exposições orais ou da leitura de conteúdos da disciplina" e "apresentações orais livres, seguidas de questionamento por parte da turma" (p. 8); "autoavaliação com recurso a linguagem icónica e verbal" (p. 9).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Nos nossos grupos, somos diferentes: no nome, na língua que falamos em casa, no que gostamos de comer, de vestir ou de ouvir. E somos iguais: todos aprendemos, todos brincamos, todos merecemos respeito. A Constituição diz que "Todos os cidadãos têm a mesma dignidade social e são iguais perante a lei." e que ninguém pode ser prejudicado "em razão de ascendência, sexo, raça, língua, território de origem, religião [...]" (artigo 13.º); os estrangeiros que vivem em Portugal "gozam dos direitos e estão sujeitos aos deveres do cidadão português" (artigo 15.º, com exceções). Debate curto ("organização de debates que requeiram a formulação de opiniões e a respetiva fundamentação", DGE p. 6): "Porque é bom haver pessoas diferentes na turma?" Sensibilidade: na turma há crianças com famílias de muitas origens, de Portugal e de outros países, e famílias de muitas formas (um ou dois adultos, avós, acolhimento, adoção, duas casas). Ninguém é obrigado a dizer de onde vem a sua família; cada criança partilha só o que quiser. Fala-se de todas as culturas com respeito: uma comida, uma roupa ou uma música não representa todas as pessoas de um país, e nenhuma cultura é melhor do que outra. Não se imitam sotaques, roupas nem costumes. Se uma criança contar que a gozam por causa da língua, da origem ou da cor da pele, ouça com calma, agradeça a confiança e siga o procedimento da escola. Para os adultos (números e horários confirmados a 5 nov 2026): em perigo ou emergência, 112, disponível 24h por dia, todos os dias, chamadas gratuitas (gov.pt): https://www.gov.pt/guias/contactos-de-emergencia-em-portugal ; para apoio e orientação, Linha SOS-Criança 116 111 do Instituto de Apoio à Criança, "dias úteis das 9h às 19h", gratuita, confidencial e anónima (IAC, Plano de Atividades 2026): https://iacrianca.pt/wp-content/uploads/plano-atividades-2026.pdf ; https://iacrianca.pt/precisasdeajuda/ ; fora desse horário, ou se houver perigo imediato, liga-se 112. Nota: a página gov.pt indica 24h para o 116 111, mas o IAC, que gere a linha, indica dias úteis das 9h às 19h; seguimos o IAC. Fontes: Constituição da República Portuguesa, artigo 13.º (Princípio da igualdade): "Todos os cidadãos têm a mesma dignidade social e são iguais perante a lei." e "Ninguém pode ser privilegiado, beneficiado, prejudicado, privado de qualquer direito ou isento de qualquer dever em razão de ascendência, sexo, raça, língua, território de origem, religião [...]"; artigo 15.º: os estrangeiros que residam em Portugal "gozam dos direitos e estão sujeitos aos deveres do cidadão português" (com as exceções do n.º 2): https://www.parlamento.pt/Legislacao/Paginas/ConstituicaoRepublicaPortuguesa.aspx ; AE 2.º ano, Estudo do Meio (organizador Sociedade), DGE: "Reconhecer as múltiplas pertenças de cada pessoa a diferentes grupos e comunidades." (p. 5, "PÁG. 5"). AE 2.º ano, Estudo do Meio (organizador Sociedade), DGE: "Reconhecer influências de outros países e culturas em diversos aspetos do seu dia a dia (alimentação, vestuário, música, comunicação, etc.)." (p. 6, "PÁG. 6"). Fonte: https://www.dge.mec.pt/sites/default/files/Curriculo/Aprendizagens_Essenciais/1_ciclo/2_estudo_do_meio.pdf (as duas AE comparadas palavra a palavra com a cópia /workspace/dge/2em.pdf a 5 nov 2026, com pdftotext -f 5 -l 6). ; Ações estratégicas DGE (mesmo PDF): "criação de objetos, textos ou soluções face a um desafio" e "utilização de modalidades diversas para expressar as aprendizagens (por exemplo, imagens)" (p. 5); "organização de debates que requeiram a formulação de opiniões e a respetiva fundamentação" e "realização de jogos, jogos de papéis e simulações" (p. 6); "apresentação esquemática da informação, com o apoio do professor", "preenchimento de tabelas, a partir de exposições orais ou da leitura de conteúdos da disciplina" e "apresentações orais livres, seguidas de questionamento por parte da turma" (p. 8); "autoavaliação com recurso a linguagem icónica e verbal" (p. 9).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mesma criança (a amiga do laço amarelo) em quatro grupos: em casa, com quem cuida dela; na escola, com a turma; no clube, a jogar à bola; no bairro, com os vizinhos. Ela é sempre a mesma pessoa, mas pertence a muitos grupos: são as "múltiplas pertenças" da AE (DGE, p. 5). Exercício oral: cada criança completa "Eu sou da minha família, da minha turma e..." (só diz o que quiser). Ação estratégica DGE: "apresentação esquemática da informação, com o apoio do professor" (p. 8). Esquema desenhado por código (img5/diag5.py), simplificado. Fontes: AE 2.º ano, Estudo do Meio (organizador Sociedade), DGE: "Reconhecer as múltiplas pertenças de cada pessoa a diferentes grupos e comunidades." (p. 5, "PÁG. 5"). AE 2.º ano, Estudo do Meio (organizador Sociedade), DGE: "Reconhecer influências de outros países e culturas em diversos aspetos do seu dia a dia (alimentação, vestuário, música, comunicação, etc.)." (p. 6, "PÁG. 6"). Fonte: https://www.dge.mec.pt/sites/default/files/Curriculo/Aprendizagens_Essenciais/1_ciclo/2_estudo_do_meio.pdf (as duas AE comparadas palavra a palavra com a cópia /workspace/dge/2em.pdf a 5 nov 2026, com pdftotext -f 5 -l 6). ; Ações estratégicas DGE (mesmo PDF): "criação de objetos, textos ou soluções face a um desafio" e "utilização de modalidades diversas para expressar as aprendizagens (por exemplo, imagens)" (p. 5); "organização de debates que requeiram a formulação de opiniões e a respetiva fundamentação" e "realização de jogos, jogos de papéis e simulações" (p. 6); "apresentação esquemática da informação, com o apoio do professor", "preenchimento de tabelas, a partir de exposições orais ou da leitura de conteúdos da disciplina" e "apresentações orais livres, seguidas de questionamento por parte da turma" (p. 8); "autoavaliação com recurso a linguagem icónica e verbal" (p. 9).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Segunda parte: influências de outros países e culturas no nosso dia a dia, nos quatro aspetos que a AE refere: "alimentação, vestuário, música, comunicação, etc." (DGE, p. 6). Na ilustração, os amigos e a professora veem um livro com imagens de comida, de um piano e de roupa. Pergunte: "O que vês no livro? Alguma destas coisas veio de outro país?" Ideia-chave: todos os povos partilham coisas uns com os outros, e Portugal também partilha as suas. Sensibilidade: na turma há crianças com famílias de muitas origens, de Portugal e de outros países, e famílias de muitas formas (um ou dois adultos, avós, acolhimento, adoção, duas casas). Ninguém é obrigado a dizer de onde vem a sua família; cada criança partilha só o que quiser. Fala-se de todas as culturas com respeito: uma comida, uma roupa ou uma música não representa todas as pessoas de um país, e nenhuma cultura é melhor do que outra. Não se imitam sotaques, roupas nem costumes. Se uma criança contar que a gozam por causa da língua, da origem ou da cor da pele, ouça com calma, agradeça a confiança e siga o procedimento da escola. As ilustrações são decorativas (geradas por IA, sem texto, sem símbolos e sem bandeiras; as mesmas três crianças e a mesma professora dos decks 1 a 4); os esquemas e os ícones são desenhados em código (img5/diag5.py), simplificados para crianças de 7 e 8 anos, sem bandeiras nem mapas. Fontes: AE 2.º ano, Estudo do Meio (organizador Sociedade), DGE: "Reconhecer as múltiplas pertenças de cada pessoa a diferentes grupos e comunidades." (p. 5, "PÁG. 5"). AE 2.º ano, Estudo do Meio (organizador Sociedade), DGE: "Reconhecer influências de outros países e culturas em diversos aspetos do seu dia a dia (alimentação, vestuário, música, comunicação, etc.)." (p. 6, "PÁG. 6"). Fonte: https://www.dge.mec.pt/sites/default/files/Curriculo/Aprendizagens_Essenciais/1_ciclo/2_estudo_do_meio.pdf (as duas AE comparadas palavra a palavra com a cópia /workspace/dge/2em.pdf a 5 nov 2026, com pdftotext -f 5 -l 6). ; Ações estratégicas DGE (mesmo PDF): "criação de objetos, textos ou soluções face a um desafio" e "utilização de modalidades diversas para expressar as aprendizagens (por exemplo, imagens)" (p. 5); "organização de debates que requeiram a formulação de opiniões e a respetiva fundamentação" e "realização de jogos, jogos de papéis e simulações" (p. 6); "apresentação esquemática da informação, com o apoio do professor", "preenchimento de tabelas, a partir de exposições orais ou da leitura de conteúdos da disciplina" e "apresentações orais livres, seguidas de questionamento por parte da turma" (p. 8); "autoavaliação com recurso a linguagem icónica e verbal" (p. 9).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Quatro caminhos simples pelos quais coisas de outros países chegam ao nosso dia a dia: 1) viajamos e conhecemos outros lugares; 2) chegam novos vizinhos e colegas, que trazem a sua língua, a sua comida e a sua música; 3) ouvimos música e histórias de outros países (livros, rádio, televisão, internet); 4) partilhamos comida e festas, e aprendemos uns com os outros. Os quatro caminhos são uma proposta pedagógica para crianças de 7 e 8 anos, não uma lista oficial. Pergunte: "Já provaste comida de outro país? Onde?" Sensibilidade: na turma há crianças com famílias de muitas origens, de Portugal e de outros países, e famílias de muitas formas (um ou dois adultos, avós, acolhimento, adoção, duas casas). Ninguém é obrigado a dizer de onde vem a sua família; cada criança partilha só o que quiser. Fala-se de todas as culturas com respeito: uma comida, uma roupa ou uma música não representa todas as pessoas de um país, e nenhuma cultura é melhor do que outra. Não se imitam sotaques, roupas nem costumes. Se uma criança contar que a gozam por causa da língua, da origem ou da cor da pele, ouça com calma, agradeça a confiança e siga o procedimento da escola. Fontes: AE 2.º ano, Estudo do Meio (organizador Sociedade), DGE: "Reconhecer as múltiplas pertenças de cada pessoa a diferentes grupos e comunidades." (p. 5, "PÁG. 5"). AE 2.º ano, Estudo do Meio (organizador Sociedade), DGE: "Reconhecer influências de outros países e culturas em diversos aspetos do seu dia a dia (alimentação, vestuário, música, comunicação, etc.)." (p. 6, "PÁG. 6"). Fonte: https://www.dge.mec.pt/sites/default/files/Curriculo/Aprendizagens_Essenciais/1_ciclo/2_estudo_do_meio.pdf (as duas AE comparadas palavra a palavra com a cópia /workspace/dge/2em.pdf a 5 nov 2026, com pdftotext -f 5 -l 6). ; Ações estratégicas DGE (mesmo PDF): "criação de objetos, textos ou soluções face a um desafio" e "utilização de modalidades diversas para expressar as aprendizagens (por exemplo, imagens)" (p. 5); "organização de debates que requeiram a formulação de opiniões e a respetiva fundamentação" e "realização de jogos, jogos de papéis e simulações" (p. 6); "apresentação esquemática da informação, com o apoio do professor", "preenchimento de tabelas, a partir de exposições orais ou da leitura de conteúdos da disciplina" e "apresentações orais livres, seguidas de questionamento por parte da turma" (p. 8); "autoavaliação com recurso a linguagem icónica e verbal" (p. 9).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Os quatro aspetos da AE ("alimentação, vestuário, música, comunicação, etc.", DGE p. 6), com um exemplo de cada: 1) comida (alimentação): a piza, um prato italiano (slide 14); 2) roupa (vestuário): as calças de ganga, que nasceram nos Estados Unidos em 1873 (slide 15); 3) música: o piano, inventado em Itália por Bartolomeo Cristofori, por volta de 1700 (slide 16); 4) palavras (comunicação): futebol veio do inglês e almofada veio do árabe (slide 18). Jogo: a turma procura na sala ou na mochila uma coisa que veio de outro país. Ícones desenhados em código. Fontes: Piza: "Base de massa guarnecida de molho de tomate, queijo, entre outros ingredientes, e cozida no forno." Origem: "italiano pizza" (Priberam, https://dicionario.priberam.org/piza ; a grafia pizza também está registada, "palavra italiana": https://dicionario.priberam.org/pizza ). UNESCO: "Art of Neapolitan 'Pizzaiuolo'", inscrita em 2017 na Lista Representativa do Património Cultural Imaterial da Humanidade; "The element originates in Naples, the capital of the Campania Region": https://ich.unesco.org/en/RL/art-of-neapolitan-pizzaiuolo-00722 ; Calças de ganga: "May 20, 1873 marked an historic day: the birth of the blue jean. It was on that day that Levi Strauss and Jacob Davis obtained a U.S. patent on the process of putting rivets in men's work pants for the very first time." (Levi Strauss &amp; Co., San Francisco, Estados Unidos): https://www.levistrauss.com/2019/07/04/the-history-of-denim/ ; patente US 139,121, de 20 de maio de 1873: https://patents.google.com/patent/US139121A/en . Ganga (Priberam): "Tecido forte e resistente de fios de algodão entrançados, originalmente de cor azul.": https://dicionario.priberam.org/ganga ; Piano: The Metropolitan Museum of Art (Nova Iorque), "Grand Piano", Bartolomeo Cristofori, Florença (Itália), 1720: "Bartolomeo Cristofori was the first person to create a successful hammer-action keyboard instrument and, accordingly, deserves to be credited as the inventor of the piano."; "By 1700 he had made at least one successful instrument": https://www.metmuseum.org/art/collection/search/501788 ; ensaio do mesmo museu: https://www.metmuseum.org/essays/the-piano-the-pianofortes-of-bartolomeo-cristofori-1655-1731 (o sítio bloqueia a leitura automática; texto lido no excerto do motor de pesquisa a 5 nov 2026). ; Origem das palavras (Dicionário Priberam): almofada, "Origem: árabe al-mukhaddâ, coxim, travesseiro" (https://dicionario.priberam.org/almofada); alface, "Origem: árabe al-khass" (https://dicionario.priberam.org/alface); aldeia, "Origem: árabe ad-dai'â" (https://dicionario.priberam.org/aldeia); futebol, "Origem: inglês foot-ball" (https://dicionario.priberam.org/futebol); clube, "Origem: inglês club, bastão, associação" (https://dicionario.priberam.org/clube); sanduíche, "Origem: inglês sandwich" (https://dicionario.priberam.org/sanduíche); iogurte, "Origem: inglês yogurt, de palavra turca" (https://dicionario.priberam.org/iogurte). ; AE 2.º ano, Estudo do Meio (organizador Sociedade), DGE: "Reconhecer as múltiplas pertenças de cada pessoa a diferentes grupos e comunidades." (p. 5, "PÁG. 5"). AE 2.º ano, Estudo do Meio (organizador Sociedade), DGE: "Reconhecer influências de outros países e culturas em diversos aspetos do seu dia a dia (alimentação, vestuário, música, comunicação, etc.)." (p. 6, "PÁG. 6"). Fonte: https://www.dge.mec.pt/sites/default/files/Curriculo/Aprendizagens_Essenciais/1_ciclo/2_estudo_do_meio.pdf (as duas AE comparadas palavra a palavra com a cópia /workspace/dge/2em.pdf a 5 nov 2026, com pdftotext -f 5 -l 6). ; Ações estratégicas DGE (mesmo PDF): "criação de objetos, textos ou soluções face a um desafio" e "utilização de modalidades diversas para expressar as aprendizagens (por exemplo, imagens)" (p. 5); "organização de debates que requeiram a formulação de opiniões e a respetiva fundamentação" e "realização de jogos, jogos de papéis e simulações" (p. 6); "apresentação esquemática da informação, com o apoio do professor", "preenchimento de tabelas, a partir de exposições orais ou da leitura de conteúdos da disciplina" e "apresentações orais livres, seguidas de questionamento por parte da turma" (p. 8); "autoavaliação com recurso a linguagem icónica e verbal" (p. 9).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Alimentação. A piza (também se escreve pizza) é um prato italiano: o dicionário define piza como "Base de massa guarnecida de molho de tomate, queijo, entre outros ingredientes, e cozida no forno" e dá como origem o "italiano pizza" (Priberam). Em 2017, a UNESCO inscreveu a "Art of Neapolitan 'Pizzaiuolo'" (a arte do pizzaiolo de Nápoles) na Lista Representativa do Património Cultural Imaterial da Humanidade; a UNESCO diz que esta arte "originates in Naples" (Nápoles, cidade de Itália). Hoje come-se piza em muitos países, também em Portugal. Na ilustração, os três amigos e a professora fazem uma piza na cozinha da escola. Pergunte: "Que outras comidas de outros países conheces?" (aceite as respostas, sem associar cada comida a todas as pessoas de um país). Sensibilidade: na turma há crianças com famílias de muitas origens, de Portugal e de outros países, e famílias de muitas formas (um ou dois adultos, avós, acolhimento, adoção, duas casas). Ninguém é obrigado a dizer de onde vem a sua família; cada criança partilha só o que quiser. Fala-se de todas as culturas com respeito: uma comida, uma roupa ou uma música não representa todas as pessoas de um país, e nenhuma cultura é melhor do que outra. Não se imitam sotaques, roupas nem costumes. Se uma criança contar que a gozam por causa da língua, da origem ou da cor da pele, ouça com calma, agradeça a confiança e siga o procedimento da escola. As ilustrações são decorativas (geradas por IA, sem texto, sem símbolos e sem bandeiras; as mesmas três crianças e a mesma professora dos decks 1 a 4); os esquemas e os ícones são desenhados em código (img5/diag5.py), simplificados para crianças de 7 e 8 anos, sem bandeiras nem mapas. Fontes: Piza: "Base de massa guarnecida de molho de tomate, queijo, entre outros ingredientes, e cozida no forno." Origem: "italiano pizza" (Priberam, https://dicionario.priberam.org/piza ; a grafia pizza também está registada, "palavra italiana": https://dicionario.priberam.org/pizza ). UNESCO: "Art of Neapolitan 'Pizzaiuolo'", inscrita em 2017 na Lista Representativa do Património Cultural Imaterial da Humanidade; "The element originates in Naples, the capital of the Campania Region": https://ich.unesco.org/en/RL/art-of-neapolitan-pizzaiuolo-00722 ; AE 2.º ano, Estudo do Meio (organizador Sociedade), DGE: "Reconhecer as múltiplas pertenças de cada pessoa a diferentes grupos e comunidades." (p. 5, "PÁG. 5"). AE 2.º ano, Estudo do Meio (organizador Sociedade), DGE: "Reconhecer influências de outros países e culturas em diversos aspetos do seu dia a dia (alimentação, vestuário, música, comunicação, etc.)." (p. 6, "PÁG. 6"). Fonte: https://www.dge.mec.pt/sites/default/files/Curriculo/Aprendizagens_Essenciais/1_ciclo/2_estudo_do_meio.pdf (as duas AE comparadas palavra a palavra com a cópia /workspace/dge/2em.pdf a 5 nov 2026, com pdftotext -f 5 -l 6). ; Ações estratégicas DGE (mesmo PDF): "criação de objetos, textos ou soluções face a um desafio" e "utilização de modalidades diversas para expressar as aprendizagens (por exemplo, imagens)" (p. 5); "organização de debates que requeiram a formulação de opiniões e a respetiva fundamentação" e "realização de jogos, jogos de papéis e simulações" (p. 6); "apresentação esquemática da informação, com o apoio do professor", "preenchimento de tabelas, a partir de exposições orais ou da leitura de conteúdos da disciplina" e "apresentações orais livres, seguidas de questionamento por parte da turma" (p. 8); "autoavaliação com recurso a linguagem icónica e verbal" (p. 9).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Vestuário. 1) As calças de ganga: a empresa Levi Strauss &amp; Co. diz que 20 de maio de 1873 foi "the birth of the blue jean": nesse dia, Levi Strauss (comerciante em São Francisco) e Jacob Davis (alfaiate em Reno), nos Estados Unidos, receberam a patente para pôr rebites de metal em calças de trabalho; hoje usam-se calças de ganga em todo o mundo, também em Portugal. 2) O quimono: "Túnica de origem japonesa, de mangas largas, cruzada à frente e cingida na cintura por uma faixa de tecido ou um cinturão" (Priberam); a palavra vem do "japonês kimono". Nota: em Portugal também se chama quimono à roupa de algumas artes marciais, como o judo. Na ilustração, os três amigos e a professora, de calças de ganga, dançam no recreio. Pergunte: "Que roupa tens hoje? Sabes de onde veio?" Sensibilidade: na turma há crianças com famílias de muitas origens, de Portugal e de outros países, e famílias de muitas formas (um ou dois adultos, avós, acolhimento, adoção, duas casas). Ninguém é obrigado a dizer de onde vem a sua família; cada criança partilha só o que quiser. Fala-se de todas as culturas com respeito: uma comida, uma roupa ou uma música não representa todas as pessoas de um país, e nenhuma cultura é melhor do que outra. Não se imitam sotaques, roupas nem costumes. Se uma criança contar que a gozam por causa da língua, da origem ou da cor da pele, ouça com calma, agradeça a confiança e siga o procedimento da escola. As ilustrações são decorativas (geradas por IA, sem texto, sem símbolos e sem bandeiras; as mesmas três crianças e a mesma professora dos decks 1 a 4); os esquemas e os ícones são desenhados em código (img5/diag5.py), simplificados para crianças de 7 e 8 anos, sem bandeiras nem mapas. Fontes: Calças de ganga: "May 20, 1873 marked an historic day: the birth of the blue jean. It was on that day that Levi Strauss and Jacob Davis obtained a U.S. patent on the process of putting rivets in men's work pants for the very first time." (Levi Strauss &amp; Co., San Francisco, Estados Unidos): https://www.levistrauss.com/2019/07/04/the-history-of-denim/ ; patente US 139,121, de 20 de maio de 1873: https://patents.google.com/patent/US139121A/en . Ganga (Priberam): "Tecido forte e resistente de fios de algodão entrançados, originalmente de cor azul.": https://dicionario.priberam.org/ganga ; Quimono (Priberam): "Túnica de origem japonesa, de mangas largas, cruzada à frente e cingida na cintura por uma faixa de tecido ou um cinturão." Origem: "japonês kimono": https://dicionario.priberam.org/quimono ; AE 2.º ano, Estudo do Meio (organizador Sociedade), DGE: "Reconhecer as múltiplas pertenças de cada pessoa a diferentes grupos e comunidades." (p. 5, "PÁG. 5"). AE 2.º ano, Estudo do Meio (organizador Sociedade), DGE: "Reconhecer influências de outros países e culturas em diversos aspetos do seu dia a dia (alimentação, vestuário, música, comunicação, etc.)." (p. 6, "PÁG. 6"). Fonte: https://www.dge.mec.pt/sites/default/files/Curriculo/Aprendizagens_Essenciais/1_ciclo/2_estudo_do_meio.pdf (as duas AE comparadas palavra a palavra com a cópia /workspace/dge/2em.pdf a 5 nov 2026, com pdftotext -f 5 -l 6). ; Ações estratégicas DGE (mesmo PDF): "criação de objetos, textos ou soluções face a um desafio" e "utilização de modalidades diversas para expressar as aprendizagens (por exemplo, imagens)" (p. 5); "organização de debates que requeiram a formulação de opiniões e a respetiva fundamentação" e "realização de jogos, jogos de papéis e simulações" (p. 6); "apresentação esquemática da informação, com o apoio do professor", "preenchimento de tabelas, a partir de exposições orais ou da leitura de conteúdos da disciplina" e "apresentações orais livres, seguidas de questionamento por parte da turma" (p. 8); "autoavaliação com recurso a linguagem icónica e verbal" (p. 9).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Música. 1) A canção dos parabéns: a melodia de "Happy Birthday to You" foi publicada em 1893 como "Good Morning to All", uma canção das irmãs Mildred J. Hill e Patty S. Hill; Patty escreveu a letra em Louisville, Kentucky, nos Estados Unidos; era um bom-dia para as crianças da sala (U.S. Copyright Office). Em Portugal, cantamos "Parabéns a você" com esta melodia. 2) O piano foi inventado em Itália por Bartolomeo Cristofori, em Florença, por volta de 1700 (The Metropolitan Museum of Art). Ambos vieram de fora e hoje fazem parte do nosso dia a dia. Sugestão: ouvir um pequeno excerto de cada um. Esquema desenhado por código (img5/diag5.py), simplificado. Fontes: Canção dos parabéns: "The melody to 'Happy Birthday to You' was first copyrighted in 1893 as 'Good Morning to All,' a song by sisters Mildred J. Hill and Patty S. Hill"; Patty Hill escreveu a letra quando dirigia uma escola de educadoras de infância em Louisville, Kentucky (Estados Unidos); a canção era um bom-dia para a sala (U.S. Copyright Office, Copyright Notices, abril de 2010): https://www.copyright.gov/history/lore/pdfs/201004%20CLore_April2010.pdf . Em Portugal, canta-se "Parabéns a você" com esta melodia: "Parabéns a Você" é o título em português da canção "de origem estadunidense" "Happy Birthday to You", com letra escrita no Brasil em 1942 por Bertha Celeste, "a qual também é utilizada em Portugal" (Wikipédia): https://pt.wikipedia.org/wiki/Parab%C3%A9ns_a_Voc%C3%AA ; Piano: The Metropolitan Museum of Art (Nova Iorque), "Grand Piano", Bartolomeo Cristofori, Florença (Itália), 1720: "Bartolomeo Cristofori was the first person to create a successful hammer-action keyboard instrument and, accordingly, deserves to be credited as the inventor of the piano."; "By 1700 he had made at least one successful instrument": https://www.metmuseum.org/art/collection/search/501788 ; ensaio do mesmo museu: https://www.metmuseum.org/essays/the-piano-the-pianofortes-of-bartolomeo-cristofori-1655-1731 (o sítio bloqueia a leitura automática; texto lido no excerto do motor de pesquisa a 5 nov 2026). ; AE 2.º ano, Estudo do Meio (organizador Sociedade), DGE: "Reconhecer as múltiplas pertenças de cada pessoa a diferentes grupos e comunidades." (p. 5, "PÁG. 5"). AE 2.º ano, Estudo do Meio (organizador Sociedade), DGE: "Reconhecer influências de outros países e culturas em diversos aspetos do seu dia a dia (alimentação, vestuário, música, comunicação, etc.)." (p. 6, "PÁG. 6"). Fonte: https://www.dge.mec.pt/sites/default/files/Curriculo/Aprendizagens_Essenciais/1_ciclo/2_estudo_do_meio.pdf (as duas AE comparadas palavra a palavra com a cópia /workspace/dge/2em.pdf a 5 nov 2026, com pdftotext -f 5 -l 6). ; Ações estratégicas DGE (mesmo PDF): "criação de objetos, textos ou soluções face a um desafio" e "utilização de modalidades diversas para expressar as aprendizagens (por exemplo, imagens)" (p. 5); "organização de debates que requeiram a formulação de opiniões e a respetiva fundamentação" e "realização de jogos, jogos de papéis e simulações" (p. 6); "apresentação esquemática da informação, com o apoio do professor", "preenchimento de tabelas, a partir de exposições orais ou da leitura de conteúdos da disciplina" e "apresentações orais livres, seguidas de questionamento por parte da turma" (p. 8); "autoavaliação com recurso a linguagem icónica e verbal" (p. 9).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Comunicação. No mundo, há mais de 7000 línguas: o Ethnologue (SIL Global, 2026) conta "7,170 languages" em uso. Em Portugal: a língua oficial é o português (Constituição, artigo 11.º); a Constituição manda "Proteger e valorizar a língua gestual portuguesa" (artigo 74.º); e a Lei n.º 7/99 reconhece e promove a língua mirandesa, falada na terra de Miranda (Miranda do Douro), com o "direito da criança à aprendizagem do mirandês". Para as crianças: em Portugal há três línguas reconhecidas por lei (português, mirandês e língua gestual portuguesa). Na turma, há também crianças que falam outras línguas em casa: é uma riqueza. Jogo: quem quiser ensina à turma como se diz "olá" noutra língua (ou em língua gestual). Ícones desenhados em código. Sensibilidade: na turma há crianças com famílias de muitas origens, de Portugal e de outros países, e famílias de muitas formas (um ou dois adultos, avós, acolhimento, adoção, duas casas). Ninguém é obrigado a dizer de onde vem a sua família; cada criança partilha só o que quiser. Fala-se de todas as culturas com respeito: uma comida, uma roupa ou uma música não representa todas as pessoas de um país, e nenhuma cultura é melhor do que outra. Não se imitam sotaques, roupas nem costumes. Se uma criança contar que a gozam por causa da língua, da origem ou da cor da pele, ouça com calma, agradeça a confiança e siga o procedimento da escola. Fontes: Línguas do mundo: "7,170 languages are in use today." (Ethnologue, SIL Global, 2026): https://www.ethnologue.com/insights/how-many-languages/ ; Línguas em Portugal: "A língua oficial é o Português." (CRP, artigo 11.º, n.º 3); o Estado deve "Proteger e valorizar a língua gestual portuguesa, enquanto expressão cultural e instrumento de acesso à educação e da igualdade de oportunidades" (CRP, artigo 74.º, n.º 2, alínea h)): https://www.parlamento.pt/Legislacao/Paginas/ConstituicaoRepublicaPortuguesa.aspx ; Lei n.º 7/99, de 29 de janeiro, "Reconhecimento oficial de direitos linguísticos da comunidade mirandesa": "O presente diploma visa reconhecer e promover a língua mirandesa." e "É reconhecido o direito da criança à aprendizagem do mirandês": https://diariodarepublica.pt/dr/detalhe/lei/7-1999-182838 ; AE 2.º ano, Estudo do Meio (organizador Sociedade), DGE: "Reconhecer as múltiplas pertenças de cada pessoa a diferentes grupos e comunidades." (p. 5, "PÁG. 5"). AE 2.º ano, Estudo do Meio (organizador Sociedade), DGE: "Reconhecer influências de outros países e culturas em diversos aspetos do seu dia a dia (alimentação, vestuário, música, comunicação, etc.)." (p. 6, "PÁG. 6"). Fonte: https://www.dge.mec.pt/sites/default/files/Curriculo/Aprendizagens_Essenciais/1_ciclo/2_estudo_do_meio.pdf (as duas AE comparadas palavra a palavra com a cópia /workspace/dge/2em.pdf a 5 nov 2026, com pdftotext -f 5 -l 6). ; Ações estratégicas DGE (mesmo PDF): "criação de objetos, textos ou soluções face a um desafio" e "utilização de modalidades diversas para expressar as aprendizagens (por exemplo, imagens)" (p. 5); "organização de debates que requeiram a formulação de opiniões e a respetiva fundamentação" e "realização de jogos, jogos de papéis e simulações" (p. 6); "apresentação esquemática da informação, com o apoio do professor", "preenchimento de tabelas, a partir de exposições orais ou da leitura de conteúdos da disciplina" e "apresentações orais livres, seguidas de questionamento por parte da turma" (p. 8); "autoavaliação com recurso a linguagem icónica e verbal" (p. 9).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Comunicação. Muitas palavras do português vieram de outras línguas (Dicionário Priberam): do árabe, almofada ("árabe al-mukhaddâ"), alface ("árabe al-khass") e aldeia ("árabe ad-dai'â"); do inglês, futebol ("inglês foot-ball"), clube ("inglês club") e sanduíche ("inglês sandwich"). Outros exemplos do deck: piza (do italiano), quimono (do japonês), iogurte (do inglês yogurt, "de palavra turca"). As línguas emprestam palavras umas às outras. Jogo ("realização de jogos, jogos de papéis e simulações", DGE p. 6): a professora diz uma palavra e a turma adivinha de que língua veio. Fontes: Origem das palavras (Dicionário Priberam): almofada, "Origem: árabe al-mukhaddâ, coxim, travesseiro" (https://dicionario.priberam.org/almofada); alface, "Origem: árabe al-khass" (https://dicionario.priberam.org/alface); aldeia, "Origem: árabe ad-dai'â" (https://dicionario.priberam.org/aldeia); futebol, "Origem: inglês foot-ball" (https://dicionario.priberam.org/futebol); clube, "Origem: inglês club, bastão, associação" (https://dicionario.priberam.org/clube); sanduíche, "Origem: inglês sandwich" (https://dicionario.priberam.org/sanduíche); iogurte, "Origem: inglês yogurt, de palavra turca" (https://dicionario.priberam.org/iogurte). ; Piza: "Base de massa guarnecida de molho de tomate, queijo, entre outros ingredientes, e cozida no forno." Origem: "italiano pizza" (Priberam, https://dicionario.priberam.org/piza ; a grafia pizza também está registada, "palavra italiana": https://dicionario.priberam.org/pizza ). UNESCO: "Art of Neapolitan 'Pizzaiuolo'", inscrita em 2017 na Lista Representativa do Património Cultural Imaterial da Humanidade; "The element originates in Naples, the capital of the Campania Region": https://ich.unesco.org/en/RL/art-of-neapolitan-pizzaiuolo-00722 ; Quimono (Priberam): "Túnica de origem japonesa, de mangas largas, cruzada à frente e cingida na cintura por uma faixa de tecido ou um cinturão." Origem: "japonês kimono": https://dicionario.priberam.org/quimono ; AE 2.º ano, Estudo do Meio (organizador Sociedade), DGE: "Reconhecer as múltiplas pertenças de cada pessoa a diferentes grupos e comunidades." (p. 5, "PÁG. 5"). AE 2.º ano, Estudo do Meio (organizador Sociedade), DGE: "Reconhecer influências de outros países e culturas em diversos aspetos do seu dia a dia (alimentação, vestuário, música, comunicação, etc.)." (p. 6, "PÁG. 6"). Fonte: https://www.dge.mec.pt/sites/default/files/Curriculo/Aprendizagens_Essenciais/1_ciclo/2_estudo_do_meio.pdf (as duas AE comparadas palavra a palavra com a cópia /workspace/dge/2em.pdf a 5 nov 2026, com pdftotext -f 5 -l 6). ; Ações estratégicas DGE (mesmo PDF): "criação de objetos, textos ou soluções face a um desafio" e "utilização de modalidades diversas para expressar as aprendizagens (por exemplo, imagens)" (p. 5); "organização de debates que requeiram a formulação de opiniões e a respetiva fundamentação" e "realização de jogos, jogos de papéis e simulações" (p. 6); "apresentação esquemática da informação, com o apoio do professor", "preenchimento de tabelas, a partir de exposições orais ou da leitura de conteúdos da disciplina" e "apresentações orais livres, seguidas de questionamento por parte da turma" (p. 8); "autoavaliação com recurso a linguagem icónica e verbal" (p. 9).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Ficha para imprimir (ação estratégica DGE p. 8: "preenchimento de tabelas, a partir de exposições orais ou da leitura de conteúdos da disciplina"). Cada criança liga, com uma linha, cada coisa à sua origem. Soluções: 1-B (a piza: Itália; slide 14); 2-D (as calças de ganga: Estados Unidos; slide 15); 3-E (o quimono: Japão; slide 15); 4-A (o fado: Portugal; é música portuguesa, não veio de fora: serve de contraste); 5-C (a palavra almofada: do árabe; slide 18). Variante oral: a professora lê a coisa e a turma diz a origem. Fontes: Piza: "Base de massa guarnecida de molho de tomate, queijo, entre outros ingredientes, e cozida no forno." Origem: "italiano pizza" (Priberam, https://dicionario.priberam.org/piza ; a grafia pizza também está registada, "palavra italiana": https://dicionario.priberam.org/pizza ). UNESCO: "Art of Neapolitan 'Pizzaiuolo'", inscrita em 2017 na Lista Representativa do Património Cultural Imaterial da Humanidade; "The element originates in Naples, the capital of the Campania Region": https://ich.unesco.org/en/RL/art-of-neapolitan-pizzaiuolo-00722 ; Calças de ganga: "May 20, 1873 marked an historic day: the birth of the blue jean. It was on that day that Levi Strauss and Jacob Davis obtained a U.S. patent on the process of putting rivets in men's work pants for the very first time." (Levi Strauss &amp; Co., San Francisco, Estados Unidos): https://www.levistrauss.com/2019/07/04/the-history-of-denim/ ; patente US 139,121, de 20 de maio de 1873: https://patents.google.com/patent/US139121A/en . Ganga (Priberam): "Tecido forte e resistente de fios de algodão entrançados, originalmente de cor azul.": https://dicionario.priberam.org/ganga ; Quimono (Priberam): "Túnica de origem japonesa, de mangas largas, cruzada à frente e cingida na cintura por uma faixa de tecido ou um cinturão." Origem: "japonês kimono": https://dicionario.priberam.org/quimono ; Fado: "Fado, urban popular song of Portugal", inscrito em 2011 na Lista Representativa do Património Cultural Imaterial da Humanidade (UNESCO); a UNESCO refere que a divulgação do fado pela emigração e pelos palcos do mundo levou a "a process of cross-cultural exchange involving other musical traditions": https://ich.unesco.org/en/RL/fado-urban-popular-song-of-portugal-00563 ; Origem das palavras (Dicionário Priberam): almofada, "Origem: árabe al-mukhaddâ, coxim, travesseiro" (https://dicionario.priberam.org/almofada); alface, "Origem: árabe al-khass" (https://dicionario.priberam.org/alface); aldeia, "Origem: árabe ad-dai'â" (https://dicionario.priberam.org/aldeia); futebol, "Origem: inglês foot-ball" (https://dicionario.priberam.org/futebol); clube, "Origem: inglês club, bastão, associação" (https://dicionario.priberam.org/clube); sanduíche, "Origem: inglês sandwich" (https://dicionario.priberam.org/sanduíche); iogurte, "Origem: inglês yogurt, de palavra turca" (https://dicionario.priberam.org/iogurte). ; AE 2.º ano, Estudo do Meio (organizador Sociedade), DGE: "Reconhecer as múltiplas pertenças de cada pessoa a diferentes grupos e comunidades." (p. 5, "PÁG. 5"). AE 2.º ano, Estudo do Meio (organizador Sociedade), DGE: "Reconhecer influências de outros países e culturas em diversos aspetos do seu dia a dia (alimentação, vestuário, música, comunicação, etc.)." (p. 6, "PÁG. 6"). Fonte: https://www.dge.mec.pt/sites/default/files/Curriculo/Aprendizagens_Essenciais/1_ciclo/2_estudo_do_meio.pdf (as duas AE comparadas palavra a palavra com a cópia /workspace/dge/2em.pdf a 5 nov 2026, com pdftotext -f 5 -l 6). ; Ações estratégicas DGE (mesmo PDF): "criação de objetos, textos ou soluções face a um desafio" e "utilização de modalidades diversas para expressar as aprendizagens (por exemplo, imagens)" (p. 5); "organização de debates que requeiram a formulação de opiniões e a respetiva fundamentação" e "realização de jogos, jogos de papéis e simulações" (p. 6); "apresentação esquemática da informação, com o apoio do professor", "preenchimento de tabelas, a partir de exposições orais ou da leitura de conteúdos da disciplina" e "apresentações orais livres, seguidas de questionamento por parte da turma" (p. 8); "autoavaliação com recurso a linguagem icónica e verbal" (p. 9).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Atividade individual (cerca de 45 minutos; ação estratégica DGE: "criação de objetos, textos ou soluções face a um desafio" e "utilização de modalidades diversas para expressar as aprendizagens (por exemplo, imagens)", p. 5). Material: a ficha "A minha flor dos grupos" (o esquema do slide, impresso em A4 deitado), lápis de cor. 1) A criança pensa nos seus grupos. 2) Escreve ou desenha um grupo em cada pétala (família, turma, clube, bairro, amigos, país...). 3) Desenha-se no meio, no círculo "eu". 4) Pinta a flor. Extra: numa pétala, desenha uma coisa de outro país de que gosta (uma comida, uma música, uma palavra). Quem quiser mostra a flor à turma ("apresentações orais livres, seguidas de questionamento por parte da turma", p. 8). Privacidade: cada criança escreve só os grupos que quiser; ninguém é obrigado a falar da família nem da origem. Sensibilidade: na turma há crianças com famílias de muitas origens, de Portugal e de outros países, e famílias de muitas formas (um ou dois adultos, avós, acolhimento, adoção, duas casas). Ninguém é obrigado a dizer de onde vem a sua família; cada criança partilha só o que quiser. Fala-se de todas as culturas com respeito: uma comida, uma roupa ou uma música não representa todas as pessoas de um país, e nenhuma cultura é melhor do que outra. Não se imitam sotaques, roupas nem costumes. Se uma criança contar que a gozam por causa da língua, da origem ou da cor da pele, ouça com calma, agradeça a confiança e siga o procedimento da escola. Fontes: AE 2.º ano, Estudo do Meio (organizador Sociedade), DGE: "Reconhecer as múltiplas pertenças de cada pessoa a diferentes grupos e comunidades." (p. 5, "PÁG. 5"). AE 2.º ano, Estudo do Meio (organizador Sociedade), DGE: "Reconhecer influências de outros países e culturas em diversos aspetos do seu dia a dia (alimentação, vestuário, música, comunicação, etc.)." (p. 6, "PÁG. 6"). Fonte: https://www.dge.mec.pt/sites/default/files/Curriculo/Aprendizagens_Essenciais/1_ciclo/2_estudo_do_meio.pdf (as duas AE comparadas palavra a palavra com a cópia /workspace/dge/2em.pdf a 5 nov 2026, com pdftotext -f 5 -l 6). ; Ações estratégicas DGE (mesmo PDF): "criação de objetos, textos ou soluções face a um desafio" e "utilização de modalidades diversas para expressar as aprendizagens (por exemplo, imagens)" (p. 5); "organização de debates que requeiram a formulação de opiniões e a respetiva fundamentação" e "realização de jogos, jogos de papéis e simulações" (p. 6); "apresentação esquemática da informação, com o apoio do professor", "preenchimento de tabelas, a partir de exposições orais ou da leitura de conteúdos da disciplina" e "apresentações orais livres, seguidas de questionamento por parte da turma" (p. 8); "autoavaliação com recurso a linguagem icónica e verbal" (p. 9).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Leia cada frase em voz alta; os alunos pintam V ou F (ou levantam um cartão; "realização de jogos, jogos de papéis e simulações", DGE p. 6). Soluções: 1 F (cada pessoa pertence a muitos grupos; slides 3 a 10; AE p. 5); 2 V (a família e a turma são grupos; slides 3 e 5); 3 V (a piza é um prato italiano; slide 14; Priberam e UNESCO); 4 V (futebol vem do inglês foot-ball; slide 18; Priberam); 5 F (há mais de 7000 línguas no mundo; slide 17; Ethnologue). Extra: "Diz uma coisa de outro país que usas no dia a dia." Fontes: Piza: "Base de massa guarnecida de molho de tomate, queijo, entre outros ingredientes, e cozida no forno." Origem: "italiano pizza" (Priberam, https://dicionario.priberam.org/piza ; a grafia pizza também está registada, "palavra italiana": https://dicionario.priberam.org/pizza ). UNESCO: "Art of Neapolitan 'Pizzaiuolo'", inscrita em 2017 na Lista Representativa do Património Cultural Imaterial da Humanidade; "The element originates in Naples, the capital of the Campania Region": https://ich.unesco.org/en/RL/art-of-neapolitan-pizzaiuolo-00722 ; Origem das palavras (Dicionário Priberam): almofada, "Origem: árabe al-mukhaddâ, coxim, travesseiro" (https://dicionario.priberam.org/almofada); alface, "Origem: árabe al-khass" (https://dicionario.priberam.org/alface); aldeia, "Origem: árabe ad-dai'â" (https://dicionario.priberam.org/aldeia); futebol, "Origem: inglês foot-ball" (https://dicionario.priberam.org/futebol); clube, "Origem: inglês club, bastão, associação" (https://dicionario.priberam.org/clube); sanduíche, "Origem: inglês sandwich" (https://dicionario.priberam.org/sanduíche); iogurte, "Origem: inglês yogurt, de palavra turca" (https://dicionario.priberam.org/iogurte). ; Línguas do mundo: "7,170 languages are in use today." (Ethnologue, SIL Global, 2026): https://www.ethnologue.com/insights/how-many-languages/ ; AE 2.º ano, Estudo do Meio (organizador Sociedade), DGE: "Reconhecer as múltiplas pertenças de cada pessoa a diferentes grupos e comunidades." (p. 5, "PÁG. 5"). AE 2.º ano, Estudo do Meio (organizador Sociedade), DGE: "Reconhecer influências de outros países e culturas em diversos aspetos do seu dia a dia (alimentação, vestuário, música, comunicação, etc.)." (p. 6, "PÁG. 6"). Fonte: https://www.dge.mec.pt/sites/default/files/Curriculo/Aprendizagens_Essenciais/1_ciclo/2_estudo_do_meio.pdf (as duas AE comparadas palavra a palavra com a cópia /workspace/dge/2em.pdf a 5 nov 2026, com pdftotext -f 5 -l 6).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Volte às perguntas do slide 2: pertencemos a muitos grupos ao mesmo tempo (família, turma, clube, bairro, país); a piza é um prato italiano; usamos muitas palavras de outras línguas, como futebol (do inglês) e almofada (do árabe). Síntese das duas AE: reconhecer "as múltiplas pertenças de cada pessoa a diferentes grupos e comunidades" (DGE, p. 5) e "influências de outros países e culturas em diversos aspetos do seu dia a dia (alimentação, vestuário, música, comunicação, etc.)" (DGE, p. 6). Cada aluno pinta os quadrados do que já sabe ("autoavaliação com recurso a linguagem icónica e verbal", ação estratégica DGE p. 9). Próximo deck: "Os Direitos da Criança". Sensibilidade: na turma há crianças com famílias de muitas origens, de Portugal e de outros países, e famílias de muitas formas (um ou dois adultos, avós, acolhimento, adoção, duas casas). Ninguém é obrigado a dizer de onde vem a sua família; cada criança partilha só o que quiser. Fala-se de todas as culturas com respeito: uma comida, uma roupa ou uma música não representa todas as pessoas de um país, e nenhuma cultura é melhor do que outra. Não se imitam sotaques, roupas nem costumes. Se uma criança contar que a gozam por causa da língua, da origem ou da cor da pele, ouça com calma, agradeça a confiança e siga o procedimento da escola. Para os adultos (números e horários confirmados a 5 nov 2026): em perigo ou emergência, 112, disponível 24h por dia, todos os dias, chamadas gratuitas (gov.pt): https://www.gov.pt/guias/contactos-de-emergencia-em-portugal ; para apoio e orientação, Linha SOS-Criança 116 111 do Instituto de Apoio à Criança, "dias úteis das 9h às 19h", gratuita, confidencial e anónima (IAC, Plano de Atividades 2026): https://iacrianca.pt/wp-content/uploads/plano-atividades-2026.pdf ; https://iacrianca.pt/precisasdeajuda/ ; fora desse horário, ou se houver perigo imediato, liga-se 112. Nota: a página gov.pt indica 24h para o 116 111, mas o IAC, que gere a linha, indica dias úteis das 9h às 19h; seguimos o IAC. Fontes: AE 2.º ano, Estudo do Meio (organizador Sociedade), DGE: "Reconhecer as múltiplas pertenças de cada pessoa a diferentes grupos e comunidades." (p. 5, "PÁG. 5"). AE 2.º ano, Estudo do Meio (organizador Sociedade), DGE: "Reconhecer influências de outros países e culturas em diversos aspetos do seu dia a dia (alimentação, vestuário, música, comunicação, etc.)." (p. 6, "PÁG. 6"). Fonte: https://www.dge.mec.pt/sites/default/files/Curriculo/Aprendizagens_Essenciais/1_ciclo/2_estudo_do_meio.pdf (as duas AE comparadas palavra a palavra com a cópia /workspace/dge/2em.pdf a 5 nov 2026, com pdftotext -f 5 -l 6). ; Comunidade (Dicionário Priberam): "Sociedade." e "Lugar onde vivem indivíduos agremiados.": https://dicionario.priberam.org/comunidade ; Piza: "Base de massa guarnecida de molho de tomate, queijo, entre outros ingredientes, e cozida no forno." Origem: "italiano pizza" (Priberam, https://dicionario.priberam.org/piza ; a grafia pizza também está registada, "palavra italiana": https://dicionario.priberam.org/pizza ). UNESCO: "Art of Neapolitan 'Pizzaiuolo'", inscrita em 2017 na Lista Representativa do Património Cultural Imaterial da Humanidade; "The element originates in Naples, the capital of the Campania Region": https://ich.unesco.org/en/RL/art-of-neapolitan-pizzaiuolo-00722 ; Calças de ganga: "May 20, 1873 marked an historic day: the birth of the blue jean. It was on that day that Levi Strauss and Jacob Davis obtained a U.S. patent on the process of putting rivets in men's work pants for the very first time." (Levi Strauss &amp; Co., San Francisco, Estados Unidos): https://www.levistrauss.com/2019/07/04/the-history-of-denim/ ; patente US 139,121, de 20 de maio de 1873: https://patents.google.com/patent/US139121A/en . Ganga (Priberam): "Tecido forte e resistente de fios de algodão entrançados, originalmente de cor azul.": https://dicionario.priberam.org/ganga ; Piano: The Metropolitan Museum of Art (Nova Iorque), "Grand Piano", Bartolomeo Cristofori, Florença (Itália), 1720: "Bartolomeo Cristofori was the first person to create a successful hammer-action keyboard instrument and, accordingly, deserves to be credited as the inventor of the piano."; "By 1700 he had made at least one successful instrument": https://www.metmuseum.org/art/collection/search/501788 ; ensaio do mesmo museu: https://www.metmuseum.org/essays/the-piano-the-pianofortes-of-bartolomeo-cristofori-1655-1731 (o sítio bloqueia a leitura automática; texto lido no excerto do motor de pesquisa a 5 nov 2026). ; Canção dos parabéns: "The melody to 'Happy Birthday to You' was first copyrighted in 1893 as 'Good Morning to All,' a song by sisters Mildred J. Hill and Patty S. Hill"; Patty Hill escreveu a letra quando dirigia uma escola de educadoras de infância em Louisville, Kentucky (Estados Unidos); a canção era um bom-dia para a sala (U.S. Copyright Office, Copyright Notices, abril de 2010): https://www.copyright.gov/history/lore/pdfs/201004%20CLore_April2010.pdf . Em Portugal, canta-se "Parabéns a você" com esta melodia: "Parabéns a Você" é o título em português da canção "de origem estadunidense" "Happy Birthday to You", com letra escrita no Brasil em 1942 por Bertha Celeste, "a qual também é utilizada em Portugal" (Wikipédia): https://pt.wikipedia.org/wiki/Parab%C3%A9ns_a_Voc%C3%AA ; Línguas do mundo: "7,170 languages are in use today." (Ethnologue, SIL Global, 2026): https://www.ethnologue.com/insights/how-many-languages/ ; Línguas em Portugal: "A língua oficial é o Português." (CRP, artigo 11.º, n.º 3); o Estado deve "Proteger e valorizar a língua gestual portuguesa, enquanto expressão cultural e instrumento de acesso à educação e da igualdade de oportunidades" (CRP, artigo 74.º, n.º 2, alínea h)): https://www.parlamento.pt/Legislacao/Paginas/ConstituicaoRepublicaPortuguesa.aspx ; Lei n.º 7/99, de 29 de janeiro, "Reconhecimento oficial de direitos linguísticos da comunidade mirandesa": "O presente diploma visa reconhecer e promover a língua mirandesa." e "É reconhecido o direito da criança à aprendizagem do mirandês": https://diariodarepublica.pt/dr/detalhe/lei/7-1999-182838 ; Origem das palavras (Dicionário Priberam): almofada, "Origem: árabe al-mukhaddâ, coxim, travesseiro" (https://dicionario.priberam.org/almofada); alface, "Origem: árabe al-khass" (https://dicionario.priberam.org/alface); aldeia, "Origem: árabe ad-dai'â" (https://dicionario.priberam.org/aldeia); futebol, "Origem: inglês foot-ball" (https://dicionario.priberam.org/futebol); clube, "Origem: inglês club, bastão, associação" (https://dicionario.priberam.org/clube); sanduíche, "Origem: inglês sandwich" (https://dicionario.priberam.org/sanduíche); iogurte, "Origem: inglês yogurt, de palavra turca" (https://dicionario.priberam.org/iogurte). ; Constituição da República Portuguesa, artigo 13.º (Princípio da igualdade): "Todos os cidadãos têm a mesma dignidade social e são iguais perante a lei." e "Ninguém pode ser privilegiado, beneficiado, prejudicado, privado de qualquer direito ou isento de qualquer dever em razão de ascendência, sexo, raça, língua, território de origem, religião [...]"; artigo 15.º: os estrangeiros que residam em Portugal "gozam dos direitos e estão sujeitos aos deveres do cidadão português" (com as exceções do n.º 2): https://www.parlamento.pt/Legislacao/Paginas/ConstituicaoRepublicaPortuguesa.aspx ; Ações estratégicas DGE (mesmo PDF): "criação de objetos, textos ou soluções face a um desafio" e "utilização de modalidades diversas para expressar as aprendizagens (por exemplo, imagens)" (p. 5); "organização de debates que requeiram a formulação de opiniões e a respetiva fundamentação" e "realização de jogos, jogos de papéis e simulações" (p. 6); "apresentação esquemática da informação, com o apoio do professor", "preenchimento de tabelas, a partir de exposições orais ou da leitura de conteúdos da disciplina" e "apresentações orais livres, seguidas de questionamento por parte da turma" (p. 8); "autoavaliação com recurso a linguagem icónica e verbal" (p. 9).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g"/><Relationship Id="rId2" Type="http://schemas.openxmlformats.org/officeDocument/2006/relationships/image" Target="../media/image-1-2.png"/><Relationship Id="rId3" Type="http://schemas.openxmlformats.org/officeDocument/2006/relationships/image" Target="../media/image-1-2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FE4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1097280" y="4206240"/>
            <a:ext cx="3657600" cy="3657600"/>
          </a:xfrm>
          <a:prstGeom prst="ellipse">
            <a:avLst/>
          </a:prstGeom>
          <a:solidFill>
            <a:srgbClr val="FFFFFF">
              <a:alpha val="6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10881360" y="-548640"/>
            <a:ext cx="1828800" cy="1828800"/>
          </a:xfrm>
          <a:prstGeom prst="ellipse">
            <a:avLst/>
          </a:prstGeom>
          <a:solidFill>
            <a:srgbClr val="FEDF62">
              <a:alpha val="55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685800" y="548640"/>
            <a:ext cx="3108960" cy="457200"/>
          </a:xfrm>
          <a:prstGeom prst="roundRect">
            <a:avLst>
              <a:gd name="adj" fmla="val 50000"/>
            </a:avLst>
          </a:prstGeom>
          <a:solidFill>
            <a:srgbClr val="FEDF62"/>
          </a:solidFill>
          <a:ln/>
        </p:spPr>
      </p:sp>
      <p:sp>
        <p:nvSpPr>
          <p:cNvPr id="5" name="Text 3"/>
          <p:cNvSpPr/>
          <p:nvPr/>
        </p:nvSpPr>
        <p:spPr>
          <a:xfrm>
            <a:off x="685800" y="548640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E3A5F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2.º Ano  ·  Estudo do Meio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685800" y="1097280"/>
            <a:ext cx="52578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1E3A5F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Pertenço a Muitos</a:t>
            </a:r>
            <a:endParaRPr lang="en-US" sz="4000" dirty="0"/>
          </a:p>
        </p:txBody>
      </p:sp>
      <p:sp>
        <p:nvSpPr>
          <p:cNvPr id="7" name="Text 5"/>
          <p:cNvSpPr/>
          <p:nvPr/>
        </p:nvSpPr>
        <p:spPr>
          <a:xfrm>
            <a:off x="685800" y="1847088"/>
            <a:ext cx="5257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1E3A5F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Grupos</a:t>
            </a:r>
            <a:endParaRPr lang="en-US" sz="4000" dirty="0"/>
          </a:p>
        </p:txBody>
      </p:sp>
      <p:sp>
        <p:nvSpPr>
          <p:cNvPr id="8" name="Text 6"/>
          <p:cNvSpPr/>
          <p:nvPr/>
        </p:nvSpPr>
        <p:spPr>
          <a:xfrm>
            <a:off x="685800" y="2606040"/>
            <a:ext cx="5257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5E2E80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e Outras Culturas</a:t>
            </a:r>
            <a:endParaRPr lang="en-US" sz="3200" dirty="0"/>
          </a:p>
        </p:txBody>
      </p:sp>
      <p:sp>
        <p:nvSpPr>
          <p:cNvPr id="9" name="Shape 7"/>
          <p:cNvSpPr/>
          <p:nvPr/>
        </p:nvSpPr>
        <p:spPr>
          <a:xfrm>
            <a:off x="685800" y="3474720"/>
            <a:ext cx="3017520" cy="502920"/>
          </a:xfrm>
          <a:prstGeom prst="roundRect">
            <a:avLst>
              <a:gd name="adj" fmla="val 50000"/>
            </a:avLst>
          </a:prstGeom>
          <a:solidFill>
            <a:srgbClr val="FF8226"/>
          </a:solidFill>
          <a:ln/>
        </p:spPr>
      </p:sp>
      <p:sp>
        <p:nvSpPr>
          <p:cNvPr id="10" name="Text 8"/>
          <p:cNvSpPr/>
          <p:nvPr/>
        </p:nvSpPr>
        <p:spPr>
          <a:xfrm>
            <a:off x="685800" y="3474720"/>
            <a:ext cx="3017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grupos e culturas</a:t>
            </a:r>
            <a:endParaRPr lang="en-US" sz="1900" dirty="0"/>
          </a:p>
        </p:txBody>
      </p:sp>
      <p:sp>
        <p:nvSpPr>
          <p:cNvPr id="11" name="Shape 9"/>
          <p:cNvSpPr/>
          <p:nvPr/>
        </p:nvSpPr>
        <p:spPr>
          <a:xfrm>
            <a:off x="5943600" y="777240"/>
            <a:ext cx="5715000" cy="4297680"/>
          </a:xfrm>
          <a:prstGeom prst="roundRect">
            <a:avLst>
              <a:gd name="adj" fmla="val 5319"/>
            </a:avLst>
          </a:prstGeom>
          <a:solidFill>
            <a:srgbClr val="FFFFFF"/>
          </a:solidFill>
          <a:ln w="1905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38100" dir="5400000">
              <a:srgbClr val="1E3A5F">
                <a:alpha val="10000"/>
              </a:srgbClr>
            </a:outerShdw>
          </a:effectLst>
        </p:spPr>
      </p:sp>
      <p:pic>
        <p:nvPicPr>
          <p:cNvPr id="12" name="Image 0" descr="/workspace/apresentacoes/work-2ano-familia-comunidade/img5/s1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18860" y="914400"/>
            <a:ext cx="5364480" cy="4023360"/>
          </a:xfrm>
          <a:prstGeom prst="rect">
            <a:avLst/>
          </a:prstGeom>
        </p:spPr>
      </p:pic>
      <p:sp>
        <p:nvSpPr>
          <p:cNvPr id="13" name="Shape 10"/>
          <p:cNvSpPr/>
          <p:nvPr/>
        </p:nvSpPr>
        <p:spPr>
          <a:xfrm>
            <a:off x="694944" y="4855464"/>
            <a:ext cx="987552" cy="987552"/>
          </a:xfrm>
          <a:prstGeom prst="ellipse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pic>
        <p:nvPicPr>
          <p:cNvPr id="14" name="Image 1" descr="/workspace/apresentacoes/work-2ano-familia-comunidade/img5/logo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" y="4892040"/>
            <a:ext cx="914400" cy="914400"/>
          </a:xfrm>
          <a:prstGeom prst="rect">
            <a:avLst/>
          </a:prstGeom>
        </p:spPr>
      </p:pic>
      <p:sp>
        <p:nvSpPr>
          <p:cNvPr id="15" name="Text 11"/>
          <p:cNvSpPr/>
          <p:nvPr/>
        </p:nvSpPr>
        <p:spPr>
          <a:xfrm>
            <a:off x="1828800" y="4910328"/>
            <a:ext cx="37490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E3A5F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RecursosDidaticos.com</a:t>
            </a:r>
            <a:endParaRPr lang="en-US" sz="1600" dirty="0"/>
          </a:p>
          <a:p>
            <a:pPr indent="0" marL="0">
              <a:buNone/>
            </a:pPr>
            <a:r>
              <a:rPr lang="en-US" sz="1600" b="1" dirty="0">
                <a:solidFill>
                  <a:srgbClr val="5E2E80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Peak a Boo by Cláudia</a:t>
            </a:r>
            <a:endParaRPr lang="en-US" sz="1600" dirty="0"/>
          </a:p>
        </p:txBody>
      </p:sp>
      <p:sp>
        <p:nvSpPr>
          <p:cNvPr id="16" name="Shape 12"/>
          <p:cNvSpPr/>
          <p:nvPr/>
        </p:nvSpPr>
        <p:spPr>
          <a:xfrm>
            <a:off x="548640" y="6263640"/>
            <a:ext cx="11091672" cy="0"/>
          </a:xfrm>
          <a:prstGeom prst="line">
            <a:avLst/>
          </a:prstGeom>
          <a:noFill/>
          <a:ln w="12700">
            <a:solidFill>
              <a:srgbClr val="E6E1D6"/>
            </a:solidFill>
            <a:prstDash val="solid"/>
          </a:ln>
        </p:spPr>
      </p:sp>
      <p:sp>
        <p:nvSpPr>
          <p:cNvPr id="17" name="Text 13"/>
          <p:cNvSpPr/>
          <p:nvPr/>
        </p:nvSpPr>
        <p:spPr>
          <a:xfrm>
            <a:off x="548640" y="6336792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5C6A77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RecursosDidaticos.com  ·  Peak a Boo by Cláudia</a:t>
            </a:r>
            <a:endParaRPr lang="en-US" sz="1100" dirty="0"/>
          </a:p>
        </p:txBody>
      </p:sp>
      <p:sp>
        <p:nvSpPr>
          <p:cNvPr id="18" name="Text 14"/>
          <p:cNvSpPr/>
          <p:nvPr/>
        </p:nvSpPr>
        <p:spPr>
          <a:xfrm>
            <a:off x="9692640" y="6336792"/>
            <a:ext cx="1280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5C6A77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1 / 22</a:t>
            </a:r>
            <a:endParaRPr lang="en-US" sz="1100" dirty="0"/>
          </a:p>
        </p:txBody>
      </p:sp>
      <p:sp>
        <p:nvSpPr>
          <p:cNvPr id="19" name="Shape 15"/>
          <p:cNvSpPr/>
          <p:nvPr/>
        </p:nvSpPr>
        <p:spPr>
          <a:xfrm>
            <a:off x="11123676" y="6295644"/>
            <a:ext cx="502920" cy="502920"/>
          </a:xfrm>
          <a:prstGeom prst="ellipse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pic>
        <p:nvPicPr>
          <p:cNvPr id="20" name="Image 2" descr="/workspace/apresentacoes/work-2ano-familia-comunidade/img5/logo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55680" y="6327648"/>
            <a:ext cx="438912" cy="43891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1018520" y="-320040"/>
            <a:ext cx="1463040" cy="1463040"/>
          </a:xfrm>
          <a:prstGeom prst="ellipse">
            <a:avLst/>
          </a:prstGeom>
          <a:solidFill>
            <a:srgbClr val="EFE4F7">
              <a:alpha val="45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10561320" y="502920"/>
            <a:ext cx="457200" cy="457200"/>
          </a:xfrm>
          <a:prstGeom prst="ellipse">
            <a:avLst/>
          </a:prstGeom>
          <a:solidFill>
            <a:srgbClr val="EFE4F7">
              <a:alpha val="65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10287000" y="228600"/>
            <a:ext cx="201168" cy="201168"/>
          </a:xfrm>
          <a:prstGeom prst="ellipse">
            <a:avLst/>
          </a:prstGeom>
          <a:solidFill>
            <a:srgbClr val="FEDF62">
              <a:alpha val="80000"/>
            </a:srgbClr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329184"/>
            <a:ext cx="960120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E3A5F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Já pensaste...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548640" y="6263640"/>
            <a:ext cx="11091672" cy="0"/>
          </a:xfrm>
          <a:prstGeom prst="line">
            <a:avLst/>
          </a:prstGeom>
          <a:noFill/>
          <a:ln w="12700">
            <a:solidFill>
              <a:srgbClr val="E6E1D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48640" y="6336792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5C6A77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RecursosDidaticos.com  ·  Peak a Boo by Cláudia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9692640" y="6336792"/>
            <a:ext cx="1280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5C6A77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2 / 22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11123676" y="6295644"/>
            <a:ext cx="502920" cy="502920"/>
          </a:xfrm>
          <a:prstGeom prst="ellipse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pic>
        <p:nvPicPr>
          <p:cNvPr id="10" name="Image 0" descr="/workspace/apresentacoes/work-2ano-familia-comunidade/img5/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55680" y="6327648"/>
            <a:ext cx="438912" cy="438912"/>
          </a:xfrm>
          <a:prstGeom prst="rect">
            <a:avLst/>
          </a:prstGeom>
        </p:spPr>
      </p:pic>
      <p:sp>
        <p:nvSpPr>
          <p:cNvPr id="12" name="Shape 8"/>
          <p:cNvSpPr/>
          <p:nvPr/>
        </p:nvSpPr>
        <p:spPr>
          <a:xfrm>
            <a:off x="502920" y="1371600"/>
            <a:ext cx="5989320" cy="1078992"/>
          </a:xfrm>
          <a:prstGeom prst="roundRect">
            <a:avLst>
              <a:gd name="adj" fmla="val 16949"/>
            </a:avLst>
          </a:prstGeom>
          <a:solidFill>
            <a:srgbClr val="EFE4F7"/>
          </a:solidFill>
          <a:ln/>
        </p:spPr>
      </p:sp>
      <p:sp>
        <p:nvSpPr>
          <p:cNvPr id="13" name="Shape 9"/>
          <p:cNvSpPr/>
          <p:nvPr/>
        </p:nvSpPr>
        <p:spPr>
          <a:xfrm>
            <a:off x="685800" y="1572768"/>
            <a:ext cx="676656" cy="676656"/>
          </a:xfrm>
          <a:prstGeom prst="ellipse">
            <a:avLst/>
          </a:prstGeom>
          <a:solidFill>
            <a:srgbClr val="7B3FA6"/>
          </a:solidFill>
          <a:ln/>
        </p:spPr>
      </p:sp>
      <p:sp>
        <p:nvSpPr>
          <p:cNvPr id="14" name="Text 10"/>
          <p:cNvSpPr/>
          <p:nvPr/>
        </p:nvSpPr>
        <p:spPr>
          <a:xfrm>
            <a:off x="685800" y="1572768"/>
            <a:ext cx="676656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?</a:t>
            </a:r>
            <a:endParaRPr lang="en-US" sz="2400" dirty="0"/>
          </a:p>
        </p:txBody>
      </p:sp>
      <p:sp>
        <p:nvSpPr>
          <p:cNvPr id="15" name="Text 11"/>
          <p:cNvSpPr/>
          <p:nvPr/>
        </p:nvSpPr>
        <p:spPr>
          <a:xfrm>
            <a:off x="1554480" y="1371600"/>
            <a:ext cx="4800600" cy="1078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1E3A5F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A que grupos pertences?</a:t>
            </a:r>
            <a:endParaRPr lang="en-US" sz="2500" dirty="0"/>
          </a:p>
        </p:txBody>
      </p:sp>
      <p:sp>
        <p:nvSpPr>
          <p:cNvPr id="16" name="Shape 12"/>
          <p:cNvSpPr/>
          <p:nvPr/>
        </p:nvSpPr>
        <p:spPr>
          <a:xfrm>
            <a:off x="502920" y="2633472"/>
            <a:ext cx="5989320" cy="1078992"/>
          </a:xfrm>
          <a:prstGeom prst="roundRect">
            <a:avLst>
              <a:gd name="adj" fmla="val 16949"/>
            </a:avLst>
          </a:prstGeom>
          <a:solidFill>
            <a:srgbClr val="FFEBD6"/>
          </a:solidFill>
          <a:ln/>
        </p:spPr>
      </p:sp>
      <p:sp>
        <p:nvSpPr>
          <p:cNvPr id="17" name="Shape 13"/>
          <p:cNvSpPr/>
          <p:nvPr/>
        </p:nvSpPr>
        <p:spPr>
          <a:xfrm>
            <a:off x="685800" y="2834640"/>
            <a:ext cx="676656" cy="676656"/>
          </a:xfrm>
          <a:prstGeom prst="ellipse">
            <a:avLst/>
          </a:prstGeom>
          <a:solidFill>
            <a:srgbClr val="FF8226"/>
          </a:solidFill>
          <a:ln/>
        </p:spPr>
      </p:sp>
      <p:sp>
        <p:nvSpPr>
          <p:cNvPr id="18" name="Text 14"/>
          <p:cNvSpPr/>
          <p:nvPr/>
        </p:nvSpPr>
        <p:spPr>
          <a:xfrm>
            <a:off x="685800" y="2834640"/>
            <a:ext cx="676656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3A5F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?</a:t>
            </a:r>
            <a:endParaRPr lang="en-US" sz="2400" dirty="0"/>
          </a:p>
        </p:txBody>
      </p:sp>
      <p:sp>
        <p:nvSpPr>
          <p:cNvPr id="19" name="Text 15"/>
          <p:cNvSpPr/>
          <p:nvPr/>
        </p:nvSpPr>
        <p:spPr>
          <a:xfrm>
            <a:off x="1554480" y="2633472"/>
            <a:ext cx="4800600" cy="1078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1E3A5F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De onde vem a piza?</a:t>
            </a:r>
            <a:endParaRPr lang="en-US" sz="2500" dirty="0"/>
          </a:p>
        </p:txBody>
      </p:sp>
      <p:sp>
        <p:nvSpPr>
          <p:cNvPr id="20" name="Shape 16"/>
          <p:cNvSpPr/>
          <p:nvPr/>
        </p:nvSpPr>
        <p:spPr>
          <a:xfrm>
            <a:off x="502920" y="3895344"/>
            <a:ext cx="5989320" cy="1078992"/>
          </a:xfrm>
          <a:prstGeom prst="roundRect">
            <a:avLst>
              <a:gd name="adj" fmla="val 16949"/>
            </a:avLst>
          </a:prstGeom>
          <a:solidFill>
            <a:srgbClr val="FFF4D1"/>
          </a:solidFill>
          <a:ln/>
        </p:spPr>
      </p:sp>
      <p:sp>
        <p:nvSpPr>
          <p:cNvPr id="21" name="Shape 17"/>
          <p:cNvSpPr/>
          <p:nvPr/>
        </p:nvSpPr>
        <p:spPr>
          <a:xfrm>
            <a:off x="685800" y="4096512"/>
            <a:ext cx="676656" cy="676656"/>
          </a:xfrm>
          <a:prstGeom prst="ellipse">
            <a:avLst/>
          </a:prstGeom>
          <a:solidFill>
            <a:srgbClr val="FEDF62"/>
          </a:solidFill>
          <a:ln/>
        </p:spPr>
      </p:sp>
      <p:sp>
        <p:nvSpPr>
          <p:cNvPr id="22" name="Text 18"/>
          <p:cNvSpPr/>
          <p:nvPr/>
        </p:nvSpPr>
        <p:spPr>
          <a:xfrm>
            <a:off x="685800" y="4096512"/>
            <a:ext cx="676656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3A5F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?</a:t>
            </a:r>
            <a:endParaRPr lang="en-US" sz="2400" dirty="0"/>
          </a:p>
        </p:txBody>
      </p:sp>
      <p:sp>
        <p:nvSpPr>
          <p:cNvPr id="23" name="Text 19"/>
          <p:cNvSpPr/>
          <p:nvPr/>
        </p:nvSpPr>
        <p:spPr>
          <a:xfrm>
            <a:off x="1554480" y="3895344"/>
            <a:ext cx="4800600" cy="1078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1E3A5F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Sabes palavras de outras línguas?</a:t>
            </a:r>
            <a:endParaRPr lang="en-US" sz="2500" dirty="0"/>
          </a:p>
        </p:txBody>
      </p:sp>
      <p:sp>
        <p:nvSpPr>
          <p:cNvPr id="24" name="Shape 20"/>
          <p:cNvSpPr/>
          <p:nvPr/>
        </p:nvSpPr>
        <p:spPr>
          <a:xfrm>
            <a:off x="6720840" y="1280160"/>
            <a:ext cx="4937760" cy="3657600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 w="19050">
            <a:solidFill>
              <a:srgbClr val="E6E1D6"/>
            </a:solidFill>
            <a:prstDash val="solid"/>
          </a:ln>
          <a:effectLst>
            <a:outerShdw sx="100000" sy="100000" kx="0" ky="0" algn="bl" rotWithShape="0" blurRad="127000" dist="38100" dir="5400000">
              <a:srgbClr val="1E3A5F">
                <a:alpha val="10000"/>
              </a:srgbClr>
            </a:outerShdw>
          </a:effectLst>
        </p:spPr>
      </p:sp>
      <p:pic>
        <p:nvPicPr>
          <p:cNvPr id="25" name="Image 1" descr="/workspace/apresentacoes/work-2ano-familia-comunidade/img5/s2.jp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34200" y="1417320"/>
            <a:ext cx="4511040" cy="3383280"/>
          </a:xfrm>
          <a:prstGeom prst="rect">
            <a:avLst/>
          </a:prstGeom>
        </p:spPr>
      </p:pic>
      <p:sp>
        <p:nvSpPr>
          <p:cNvPr id="26" name="Shape 21"/>
          <p:cNvSpPr/>
          <p:nvPr/>
        </p:nvSpPr>
        <p:spPr>
          <a:xfrm>
            <a:off x="6720840" y="5074920"/>
            <a:ext cx="4937760" cy="822960"/>
          </a:xfrm>
          <a:prstGeom prst="roundRect">
            <a:avLst>
              <a:gd name="adj" fmla="val 22222"/>
            </a:avLst>
          </a:prstGeom>
          <a:solidFill>
            <a:srgbClr val="7B3FA6"/>
          </a:solidFill>
          <a:ln/>
        </p:spPr>
      </p:sp>
      <p:sp>
        <p:nvSpPr>
          <p:cNvPr id="27" name="Text 22"/>
          <p:cNvSpPr/>
          <p:nvPr/>
        </p:nvSpPr>
        <p:spPr>
          <a:xfrm>
            <a:off x="6812280" y="5074920"/>
            <a:ext cx="47548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Vamos descobrir juntos!</a:t>
            </a:r>
            <a:endParaRPr lang="en-US" sz="2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1018520" y="-320040"/>
            <a:ext cx="1463040" cy="1463040"/>
          </a:xfrm>
          <a:prstGeom prst="ellipse">
            <a:avLst/>
          </a:prstGeom>
          <a:solidFill>
            <a:srgbClr val="EFE4F7">
              <a:alpha val="45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10561320" y="502920"/>
            <a:ext cx="457200" cy="457200"/>
          </a:xfrm>
          <a:prstGeom prst="ellipse">
            <a:avLst/>
          </a:prstGeom>
          <a:solidFill>
            <a:srgbClr val="EFE4F7">
              <a:alpha val="65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10287000" y="228600"/>
            <a:ext cx="201168" cy="201168"/>
          </a:xfrm>
          <a:prstGeom prst="ellipse">
            <a:avLst/>
          </a:prstGeom>
          <a:solidFill>
            <a:srgbClr val="FEDF62">
              <a:alpha val="80000"/>
            </a:srgbClr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329184"/>
            <a:ext cx="960120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E3A5F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O que é um grupo?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548640" y="6263640"/>
            <a:ext cx="11091672" cy="0"/>
          </a:xfrm>
          <a:prstGeom prst="line">
            <a:avLst/>
          </a:prstGeom>
          <a:noFill/>
          <a:ln w="12700">
            <a:solidFill>
              <a:srgbClr val="E6E1D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48640" y="6336792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5C6A77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RecursosDidaticos.com  ·  Peak a Boo by Cláudia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9692640" y="6336792"/>
            <a:ext cx="1280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5C6A77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3 / 22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11123676" y="6295644"/>
            <a:ext cx="502920" cy="502920"/>
          </a:xfrm>
          <a:prstGeom prst="ellipse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pic>
        <p:nvPicPr>
          <p:cNvPr id="10" name="Image 0" descr="/workspace/apresentacoes/work-2ano-familia-comunidade/img5/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55680" y="6327648"/>
            <a:ext cx="438912" cy="438912"/>
          </a:xfrm>
          <a:prstGeom prst="rect">
            <a:avLst/>
          </a:prstGeom>
        </p:spPr>
      </p:pic>
      <p:sp>
        <p:nvSpPr>
          <p:cNvPr id="12" name="Shape 8"/>
          <p:cNvSpPr/>
          <p:nvPr/>
        </p:nvSpPr>
        <p:spPr>
          <a:xfrm>
            <a:off x="548640" y="1234440"/>
            <a:ext cx="11091672" cy="4160520"/>
          </a:xfrm>
          <a:prstGeom prst="roundRect">
            <a:avLst>
              <a:gd name="adj" fmla="val 5495"/>
            </a:avLst>
          </a:prstGeom>
          <a:solidFill>
            <a:srgbClr val="FFFFFF"/>
          </a:solidFill>
          <a:ln w="19050">
            <a:solidFill>
              <a:srgbClr val="E6E1D6"/>
            </a:solidFill>
            <a:prstDash val="solid"/>
          </a:ln>
          <a:effectLst>
            <a:outerShdw sx="100000" sy="100000" kx="0" ky="0" algn="bl" rotWithShape="0" blurRad="127000" dist="38100" dir="5400000">
              <a:srgbClr val="1E3A5F">
                <a:alpha val="10000"/>
              </a:srgbClr>
            </a:outerShdw>
          </a:effectLst>
        </p:spPr>
      </p:sp>
      <p:pic>
        <p:nvPicPr>
          <p:cNvPr id="13" name="Image 1" descr="/workspace/apresentacoes/work-2ano-familia-comunidade/img5/d_grupo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6726" y="1371600"/>
            <a:ext cx="9715500" cy="3886200"/>
          </a:xfrm>
          <a:prstGeom prst="rect">
            <a:avLst/>
          </a:prstGeom>
        </p:spPr>
      </p:pic>
      <p:sp>
        <p:nvSpPr>
          <p:cNvPr id="14" name="Shape 9"/>
          <p:cNvSpPr/>
          <p:nvPr/>
        </p:nvSpPr>
        <p:spPr>
          <a:xfrm>
            <a:off x="548640" y="5486400"/>
            <a:ext cx="11091672" cy="658368"/>
          </a:xfrm>
          <a:prstGeom prst="roundRect">
            <a:avLst>
              <a:gd name="adj" fmla="val 27778"/>
            </a:avLst>
          </a:prstGeom>
          <a:solidFill>
            <a:srgbClr val="7B3FA6"/>
          </a:solidFill>
          <a:ln/>
        </p:spPr>
      </p:sp>
      <p:sp>
        <p:nvSpPr>
          <p:cNvPr id="15" name="Text 10"/>
          <p:cNvSpPr/>
          <p:nvPr/>
        </p:nvSpPr>
        <p:spPr>
          <a:xfrm>
            <a:off x="731520" y="5486400"/>
            <a:ext cx="106984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300" b="1" dirty="0">
                <a:solidFill>
                  <a:srgbClr val="FFFFFF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Um grupo são pessoas que fazem coisas juntas.</a:t>
            </a:r>
            <a:endParaRPr lang="en-US" sz="2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7B3FA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1280160" y="4480560"/>
            <a:ext cx="3840480" cy="3840480"/>
          </a:xfrm>
          <a:prstGeom prst="ellipse">
            <a:avLst/>
          </a:prstGeom>
          <a:solidFill>
            <a:srgbClr val="FFFFFF">
              <a:alpha val="15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10789920" y="-640080"/>
            <a:ext cx="2011680" cy="2011680"/>
          </a:xfrm>
          <a:prstGeom prst="ellipse">
            <a:avLst/>
          </a:prstGeom>
          <a:solidFill>
            <a:srgbClr val="FEDF62">
              <a:alpha val="60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731520" y="1417320"/>
            <a:ext cx="1828800" cy="548640"/>
          </a:xfrm>
          <a:prstGeom prst="roundRect">
            <a:avLst>
              <a:gd name="adj" fmla="val 50000"/>
            </a:avLst>
          </a:prstGeom>
          <a:solidFill>
            <a:srgbClr val="FEDF62"/>
          </a:solidFill>
          <a:ln/>
        </p:spPr>
      </p:sp>
      <p:sp>
        <p:nvSpPr>
          <p:cNvPr id="5" name="Text 3"/>
          <p:cNvSpPr/>
          <p:nvPr/>
        </p:nvSpPr>
        <p:spPr>
          <a:xfrm>
            <a:off x="731520" y="1417320"/>
            <a:ext cx="1828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1E3A5F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Parte 1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731520" y="2148840"/>
            <a:ext cx="530352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5000" b="1" dirty="0">
                <a:solidFill>
                  <a:srgbClr val="FFFFFF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Pertenço a</a:t>
            </a:r>
            <a:endParaRPr lang="en-US" sz="5000" dirty="0"/>
          </a:p>
          <a:p>
            <a:pPr indent="0" marL="0">
              <a:buNone/>
            </a:pPr>
            <a:r>
              <a:rPr lang="en-US" sz="5000" b="1" dirty="0">
                <a:solidFill>
                  <a:srgbClr val="FFFFFF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muitos grupos</a:t>
            </a:r>
            <a:endParaRPr lang="en-US" sz="5000" dirty="0"/>
          </a:p>
        </p:txBody>
      </p:sp>
      <p:sp>
        <p:nvSpPr>
          <p:cNvPr id="7" name="Text 5"/>
          <p:cNvSpPr/>
          <p:nvPr/>
        </p:nvSpPr>
        <p:spPr>
          <a:xfrm>
            <a:off x="731520" y="4069080"/>
            <a:ext cx="51206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Família, turma, clube e bairro.</a:t>
            </a:r>
            <a:endParaRPr lang="en-US" sz="2400" dirty="0"/>
          </a:p>
        </p:txBody>
      </p:sp>
      <p:sp>
        <p:nvSpPr>
          <p:cNvPr id="8" name="Shape 6"/>
          <p:cNvSpPr/>
          <p:nvPr/>
        </p:nvSpPr>
        <p:spPr>
          <a:xfrm>
            <a:off x="6172200" y="914400"/>
            <a:ext cx="5486400" cy="4526280"/>
          </a:xfrm>
          <a:prstGeom prst="roundRect">
            <a:avLst>
              <a:gd name="adj" fmla="val 5051"/>
            </a:avLst>
          </a:prstGeom>
          <a:solidFill>
            <a:srgbClr val="FFFFFF"/>
          </a:solidFill>
          <a:ln w="1905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38100" dir="5400000">
              <a:srgbClr val="1E3A5F">
                <a:alpha val="10000"/>
              </a:srgbClr>
            </a:outerShdw>
          </a:effectLst>
        </p:spPr>
      </p:sp>
      <p:pic>
        <p:nvPicPr>
          <p:cNvPr id="9" name="Image 0" descr="/workspace/apresentacoes/work-2ano-familia-comunidade/img5/s4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09360" y="1223010"/>
            <a:ext cx="5212080" cy="3909060"/>
          </a:xfrm>
          <a:prstGeom prst="rect">
            <a:avLst/>
          </a:prstGeom>
        </p:spPr>
      </p:pic>
      <p:sp>
        <p:nvSpPr>
          <p:cNvPr id="10" name="Shape 7"/>
          <p:cNvSpPr/>
          <p:nvPr/>
        </p:nvSpPr>
        <p:spPr>
          <a:xfrm>
            <a:off x="548640" y="6263640"/>
            <a:ext cx="11091672" cy="0"/>
          </a:xfrm>
          <a:prstGeom prst="line">
            <a:avLst/>
          </a:prstGeom>
          <a:noFill/>
          <a:ln w="12700">
            <a:solidFill>
              <a:srgbClr val="C9B3DD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548640" y="6336792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RecursosDidaticos.com  ·  Peak a Boo by Cláudia</a:t>
            </a:r>
            <a:endParaRPr lang="en-US" sz="1100" dirty="0"/>
          </a:p>
        </p:txBody>
      </p:sp>
      <p:sp>
        <p:nvSpPr>
          <p:cNvPr id="12" name="Text 9"/>
          <p:cNvSpPr/>
          <p:nvPr/>
        </p:nvSpPr>
        <p:spPr>
          <a:xfrm>
            <a:off x="9692640" y="6336792"/>
            <a:ext cx="1280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4 / 22</a:t>
            </a:r>
            <a:endParaRPr lang="en-US" sz="1100" dirty="0"/>
          </a:p>
        </p:txBody>
      </p:sp>
      <p:sp>
        <p:nvSpPr>
          <p:cNvPr id="13" name="Shape 10"/>
          <p:cNvSpPr/>
          <p:nvPr/>
        </p:nvSpPr>
        <p:spPr>
          <a:xfrm>
            <a:off x="11123676" y="6295644"/>
            <a:ext cx="502920" cy="502920"/>
          </a:xfrm>
          <a:prstGeom prst="ellipse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pic>
        <p:nvPicPr>
          <p:cNvPr id="14" name="Image 1" descr="/workspace/apresentacoes/work-2ano-familia-comunidade/img5/logo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5680" y="6327648"/>
            <a:ext cx="438912" cy="438912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1018520" y="-320040"/>
            <a:ext cx="1463040" cy="1463040"/>
          </a:xfrm>
          <a:prstGeom prst="ellipse">
            <a:avLst/>
          </a:prstGeom>
          <a:solidFill>
            <a:srgbClr val="EFE4F7">
              <a:alpha val="45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10561320" y="502920"/>
            <a:ext cx="457200" cy="457200"/>
          </a:xfrm>
          <a:prstGeom prst="ellipse">
            <a:avLst/>
          </a:prstGeom>
          <a:solidFill>
            <a:srgbClr val="EFE4F7">
              <a:alpha val="65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10287000" y="228600"/>
            <a:ext cx="201168" cy="201168"/>
          </a:xfrm>
          <a:prstGeom prst="ellipse">
            <a:avLst/>
          </a:prstGeom>
          <a:solidFill>
            <a:srgbClr val="FEDF62">
              <a:alpha val="80000"/>
            </a:srgbClr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329184"/>
            <a:ext cx="960120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E3A5F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Os meus grupos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548640" y="6263640"/>
            <a:ext cx="11091672" cy="0"/>
          </a:xfrm>
          <a:prstGeom prst="line">
            <a:avLst/>
          </a:prstGeom>
          <a:noFill/>
          <a:ln w="12700">
            <a:solidFill>
              <a:srgbClr val="E6E1D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48640" y="6336792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5C6A77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RecursosDidaticos.com  ·  Peak a Boo by Cláudia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9692640" y="6336792"/>
            <a:ext cx="1280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5C6A77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5 / 22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11123676" y="6295644"/>
            <a:ext cx="502920" cy="502920"/>
          </a:xfrm>
          <a:prstGeom prst="ellipse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pic>
        <p:nvPicPr>
          <p:cNvPr id="10" name="Image 0" descr="/workspace/apresentacoes/work-2ano-familia-comunidade/img5/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55680" y="6327648"/>
            <a:ext cx="438912" cy="438912"/>
          </a:xfrm>
          <a:prstGeom prst="rect">
            <a:avLst/>
          </a:prstGeom>
        </p:spPr>
      </p:pic>
      <p:sp>
        <p:nvSpPr>
          <p:cNvPr id="12" name="Shape 8"/>
          <p:cNvSpPr/>
          <p:nvPr/>
        </p:nvSpPr>
        <p:spPr>
          <a:xfrm>
            <a:off x="548640" y="1325880"/>
            <a:ext cx="2498598" cy="3566160"/>
          </a:xfrm>
          <a:prstGeom prst="roundRect">
            <a:avLst>
              <a:gd name="adj" fmla="val 7319"/>
            </a:avLst>
          </a:prstGeom>
          <a:solidFill>
            <a:srgbClr val="EFE4F7"/>
          </a:solidFill>
          <a:ln w="19050">
            <a:solidFill>
              <a:srgbClr val="7B3FA6"/>
            </a:solidFill>
            <a:prstDash val="solid"/>
          </a:ln>
        </p:spPr>
      </p:sp>
      <p:sp>
        <p:nvSpPr>
          <p:cNvPr id="13" name="Shape 9"/>
          <p:cNvSpPr/>
          <p:nvPr/>
        </p:nvSpPr>
        <p:spPr>
          <a:xfrm>
            <a:off x="731520" y="1481328"/>
            <a:ext cx="2132838" cy="1463040"/>
          </a:xfrm>
          <a:prstGeom prst="roundRect">
            <a:avLst>
              <a:gd name="adj" fmla="val 9375"/>
            </a:avLst>
          </a:prstGeom>
          <a:solidFill>
            <a:srgbClr val="FFFFFF"/>
          </a:solidFill>
          <a:ln w="12700">
            <a:solidFill>
              <a:srgbClr val="E6E1D6"/>
            </a:solidFill>
            <a:prstDash val="solid"/>
          </a:ln>
        </p:spPr>
      </p:sp>
      <p:pic>
        <p:nvPicPr>
          <p:cNvPr id="14" name="Image 1" descr="/workspace/apresentacoes/work-2ano-familia-comunidade/img5/i_familia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9718" y="1536192"/>
            <a:ext cx="1876441" cy="1353312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621792" y="3017520"/>
            <a:ext cx="235229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1E3A5F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Família</a:t>
            </a:r>
            <a:endParaRPr lang="en-US" sz="2800" dirty="0"/>
          </a:p>
        </p:txBody>
      </p:sp>
      <p:sp>
        <p:nvSpPr>
          <p:cNvPr id="16" name="Text 11"/>
          <p:cNvSpPr/>
          <p:nvPr/>
        </p:nvSpPr>
        <p:spPr>
          <a:xfrm>
            <a:off x="685800" y="3657600"/>
            <a:ext cx="222427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300" b="1" dirty="0">
                <a:solidFill>
                  <a:srgbClr val="5E2E80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quem cuida de mim</a:t>
            </a:r>
            <a:endParaRPr lang="en-US" sz="2300" dirty="0"/>
          </a:p>
        </p:txBody>
      </p:sp>
      <p:sp>
        <p:nvSpPr>
          <p:cNvPr id="17" name="Shape 12"/>
          <p:cNvSpPr/>
          <p:nvPr/>
        </p:nvSpPr>
        <p:spPr>
          <a:xfrm>
            <a:off x="3412998" y="1325880"/>
            <a:ext cx="2498598" cy="3566160"/>
          </a:xfrm>
          <a:prstGeom prst="roundRect">
            <a:avLst>
              <a:gd name="adj" fmla="val 7319"/>
            </a:avLst>
          </a:prstGeom>
          <a:solidFill>
            <a:srgbClr val="FFEBD6"/>
          </a:solidFill>
          <a:ln w="19050">
            <a:solidFill>
              <a:srgbClr val="FF8226"/>
            </a:solidFill>
            <a:prstDash val="solid"/>
          </a:ln>
        </p:spPr>
      </p:sp>
      <p:sp>
        <p:nvSpPr>
          <p:cNvPr id="18" name="Shape 13"/>
          <p:cNvSpPr/>
          <p:nvPr/>
        </p:nvSpPr>
        <p:spPr>
          <a:xfrm>
            <a:off x="3595878" y="1481328"/>
            <a:ext cx="2132838" cy="1463040"/>
          </a:xfrm>
          <a:prstGeom prst="roundRect">
            <a:avLst>
              <a:gd name="adj" fmla="val 9375"/>
            </a:avLst>
          </a:prstGeom>
          <a:solidFill>
            <a:srgbClr val="FFFFFF"/>
          </a:solidFill>
          <a:ln w="12700">
            <a:solidFill>
              <a:srgbClr val="E6E1D6"/>
            </a:solidFill>
            <a:prstDash val="solid"/>
          </a:ln>
        </p:spPr>
      </p:sp>
      <p:pic>
        <p:nvPicPr>
          <p:cNvPr id="19" name="Image 2" descr="/workspace/apresentacoes/work-2ano-familia-comunidade/img5/i_turma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4076" y="1536192"/>
            <a:ext cx="1876441" cy="1353312"/>
          </a:xfrm>
          <a:prstGeom prst="rect">
            <a:avLst/>
          </a:prstGeom>
        </p:spPr>
      </p:pic>
      <p:sp>
        <p:nvSpPr>
          <p:cNvPr id="20" name="Text 14"/>
          <p:cNvSpPr/>
          <p:nvPr/>
        </p:nvSpPr>
        <p:spPr>
          <a:xfrm>
            <a:off x="3486150" y="3017520"/>
            <a:ext cx="235229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1E3A5F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Turma</a:t>
            </a:r>
            <a:endParaRPr lang="en-US" sz="2800" dirty="0"/>
          </a:p>
        </p:txBody>
      </p:sp>
      <p:sp>
        <p:nvSpPr>
          <p:cNvPr id="21" name="Text 15"/>
          <p:cNvSpPr/>
          <p:nvPr/>
        </p:nvSpPr>
        <p:spPr>
          <a:xfrm>
            <a:off x="3550158" y="3657600"/>
            <a:ext cx="222427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300" b="1" dirty="0">
                <a:solidFill>
                  <a:srgbClr val="5E2E80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aprendo com amigos</a:t>
            </a:r>
            <a:endParaRPr lang="en-US" sz="2300" dirty="0"/>
          </a:p>
        </p:txBody>
      </p:sp>
      <p:sp>
        <p:nvSpPr>
          <p:cNvPr id="22" name="Shape 16"/>
          <p:cNvSpPr/>
          <p:nvPr/>
        </p:nvSpPr>
        <p:spPr>
          <a:xfrm>
            <a:off x="6277356" y="1325880"/>
            <a:ext cx="2498598" cy="3566160"/>
          </a:xfrm>
          <a:prstGeom prst="roundRect">
            <a:avLst>
              <a:gd name="adj" fmla="val 7319"/>
            </a:avLst>
          </a:prstGeom>
          <a:solidFill>
            <a:srgbClr val="E3F6EC"/>
          </a:solidFill>
          <a:ln w="19050">
            <a:solidFill>
              <a:srgbClr val="2E8A5C"/>
            </a:solidFill>
            <a:prstDash val="solid"/>
          </a:ln>
        </p:spPr>
      </p:sp>
      <p:sp>
        <p:nvSpPr>
          <p:cNvPr id="23" name="Shape 17"/>
          <p:cNvSpPr/>
          <p:nvPr/>
        </p:nvSpPr>
        <p:spPr>
          <a:xfrm>
            <a:off x="6460236" y="1481328"/>
            <a:ext cx="2132838" cy="1463040"/>
          </a:xfrm>
          <a:prstGeom prst="roundRect">
            <a:avLst>
              <a:gd name="adj" fmla="val 9375"/>
            </a:avLst>
          </a:prstGeom>
          <a:solidFill>
            <a:srgbClr val="FFFFFF"/>
          </a:solidFill>
          <a:ln w="12700">
            <a:solidFill>
              <a:srgbClr val="E6E1D6"/>
            </a:solidFill>
            <a:prstDash val="solid"/>
          </a:ln>
        </p:spPr>
      </p:sp>
      <p:pic>
        <p:nvPicPr>
          <p:cNvPr id="24" name="Image 3" descr="/workspace/apresentacoes/work-2ano-familia-comunidade/img5/i_club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88434" y="1536192"/>
            <a:ext cx="1876441" cy="1353312"/>
          </a:xfrm>
          <a:prstGeom prst="rect">
            <a:avLst/>
          </a:prstGeom>
        </p:spPr>
      </p:pic>
      <p:sp>
        <p:nvSpPr>
          <p:cNvPr id="25" name="Text 18"/>
          <p:cNvSpPr/>
          <p:nvPr/>
        </p:nvSpPr>
        <p:spPr>
          <a:xfrm>
            <a:off x="6350508" y="3017520"/>
            <a:ext cx="235229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1E3A5F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Clube</a:t>
            </a:r>
            <a:endParaRPr lang="en-US" sz="2800" dirty="0"/>
          </a:p>
        </p:txBody>
      </p:sp>
      <p:sp>
        <p:nvSpPr>
          <p:cNvPr id="26" name="Text 19"/>
          <p:cNvSpPr/>
          <p:nvPr/>
        </p:nvSpPr>
        <p:spPr>
          <a:xfrm>
            <a:off x="6414516" y="3657600"/>
            <a:ext cx="222427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300" b="1" dirty="0">
                <a:solidFill>
                  <a:srgbClr val="5E2E80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jogo, danço, canto</a:t>
            </a:r>
            <a:endParaRPr lang="en-US" sz="2300" dirty="0"/>
          </a:p>
        </p:txBody>
      </p:sp>
      <p:sp>
        <p:nvSpPr>
          <p:cNvPr id="27" name="Shape 20"/>
          <p:cNvSpPr/>
          <p:nvPr/>
        </p:nvSpPr>
        <p:spPr>
          <a:xfrm>
            <a:off x="9141714" y="1325880"/>
            <a:ext cx="2498598" cy="3566160"/>
          </a:xfrm>
          <a:prstGeom prst="roundRect">
            <a:avLst>
              <a:gd name="adj" fmla="val 7319"/>
            </a:avLst>
          </a:prstGeom>
          <a:solidFill>
            <a:srgbClr val="E0F5FA"/>
          </a:solidFill>
          <a:ln w="19050">
            <a:solidFill>
              <a:srgbClr val="0A7894"/>
            </a:solidFill>
            <a:prstDash val="solid"/>
          </a:ln>
        </p:spPr>
      </p:sp>
      <p:sp>
        <p:nvSpPr>
          <p:cNvPr id="28" name="Shape 21"/>
          <p:cNvSpPr/>
          <p:nvPr/>
        </p:nvSpPr>
        <p:spPr>
          <a:xfrm>
            <a:off x="9324594" y="1481328"/>
            <a:ext cx="2132838" cy="1463040"/>
          </a:xfrm>
          <a:prstGeom prst="roundRect">
            <a:avLst>
              <a:gd name="adj" fmla="val 9375"/>
            </a:avLst>
          </a:prstGeom>
          <a:solidFill>
            <a:srgbClr val="FFFFFF"/>
          </a:solidFill>
          <a:ln w="12700">
            <a:solidFill>
              <a:srgbClr val="E6E1D6"/>
            </a:solidFill>
            <a:prstDash val="solid"/>
          </a:ln>
        </p:spPr>
      </p:sp>
      <p:pic>
        <p:nvPicPr>
          <p:cNvPr id="29" name="Image 4" descr="/workspace/apresentacoes/work-2ano-familia-comunidade/img5/i_bairro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52792" y="1536192"/>
            <a:ext cx="1876441" cy="1353312"/>
          </a:xfrm>
          <a:prstGeom prst="rect">
            <a:avLst/>
          </a:prstGeom>
        </p:spPr>
      </p:pic>
      <p:sp>
        <p:nvSpPr>
          <p:cNvPr id="30" name="Text 22"/>
          <p:cNvSpPr/>
          <p:nvPr/>
        </p:nvSpPr>
        <p:spPr>
          <a:xfrm>
            <a:off x="9214866" y="3017520"/>
            <a:ext cx="235229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1E3A5F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Bairro</a:t>
            </a:r>
            <a:endParaRPr lang="en-US" sz="2800" dirty="0"/>
          </a:p>
        </p:txBody>
      </p:sp>
      <p:sp>
        <p:nvSpPr>
          <p:cNvPr id="31" name="Text 23"/>
          <p:cNvSpPr/>
          <p:nvPr/>
        </p:nvSpPr>
        <p:spPr>
          <a:xfrm>
            <a:off x="9278874" y="3657600"/>
            <a:ext cx="222427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300" b="1" dirty="0">
                <a:solidFill>
                  <a:srgbClr val="5E2E80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onde vivo</a:t>
            </a:r>
            <a:endParaRPr lang="en-US" sz="2300" dirty="0"/>
          </a:p>
        </p:txBody>
      </p:sp>
      <p:sp>
        <p:nvSpPr>
          <p:cNvPr id="32" name="Shape 24"/>
          <p:cNvSpPr/>
          <p:nvPr/>
        </p:nvSpPr>
        <p:spPr>
          <a:xfrm>
            <a:off x="548640" y="5074920"/>
            <a:ext cx="11091672" cy="822960"/>
          </a:xfrm>
          <a:prstGeom prst="roundRect">
            <a:avLst>
              <a:gd name="adj" fmla="val 22222"/>
            </a:avLst>
          </a:prstGeom>
          <a:solidFill>
            <a:srgbClr val="7B3FA6"/>
          </a:solidFill>
          <a:ln/>
        </p:spPr>
      </p:sp>
      <p:sp>
        <p:nvSpPr>
          <p:cNvPr id="33" name="Text 25"/>
          <p:cNvSpPr/>
          <p:nvPr/>
        </p:nvSpPr>
        <p:spPr>
          <a:xfrm>
            <a:off x="731520" y="5074920"/>
            <a:ext cx="10698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Pertenço a muitos grupos ao mesmo tempo.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1018520" y="-320040"/>
            <a:ext cx="1463040" cy="1463040"/>
          </a:xfrm>
          <a:prstGeom prst="ellipse">
            <a:avLst/>
          </a:prstGeom>
          <a:solidFill>
            <a:srgbClr val="EFE4F7">
              <a:alpha val="45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10561320" y="502920"/>
            <a:ext cx="457200" cy="457200"/>
          </a:xfrm>
          <a:prstGeom prst="ellipse">
            <a:avLst/>
          </a:prstGeom>
          <a:solidFill>
            <a:srgbClr val="EFE4F7">
              <a:alpha val="65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10287000" y="228600"/>
            <a:ext cx="201168" cy="201168"/>
          </a:xfrm>
          <a:prstGeom prst="ellipse">
            <a:avLst/>
          </a:prstGeom>
          <a:solidFill>
            <a:srgbClr val="FEDF62">
              <a:alpha val="80000"/>
            </a:srgbClr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329184"/>
            <a:ext cx="960120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E3A5F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O que é uma comunidade?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548640" y="6263640"/>
            <a:ext cx="11091672" cy="0"/>
          </a:xfrm>
          <a:prstGeom prst="line">
            <a:avLst/>
          </a:prstGeom>
          <a:noFill/>
          <a:ln w="12700">
            <a:solidFill>
              <a:srgbClr val="E6E1D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48640" y="6336792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5C6A77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RecursosDidaticos.com  ·  Peak a Boo by Cláudia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9692640" y="6336792"/>
            <a:ext cx="1280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5C6A77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6 / 22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11123676" y="6295644"/>
            <a:ext cx="502920" cy="502920"/>
          </a:xfrm>
          <a:prstGeom prst="ellipse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pic>
        <p:nvPicPr>
          <p:cNvPr id="10" name="Image 0" descr="/workspace/apresentacoes/work-2ano-familia-comunidade/img5/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55680" y="6327648"/>
            <a:ext cx="438912" cy="438912"/>
          </a:xfrm>
          <a:prstGeom prst="rect">
            <a:avLst/>
          </a:prstGeom>
        </p:spPr>
      </p:pic>
      <p:sp>
        <p:nvSpPr>
          <p:cNvPr id="12" name="Shape 8"/>
          <p:cNvSpPr/>
          <p:nvPr/>
        </p:nvSpPr>
        <p:spPr>
          <a:xfrm>
            <a:off x="502920" y="1325880"/>
            <a:ext cx="6035040" cy="45720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9050">
            <a:solidFill>
              <a:srgbClr val="E6E1D6"/>
            </a:solidFill>
            <a:prstDash val="solid"/>
          </a:ln>
          <a:effectLst>
            <a:outerShdw sx="100000" sy="100000" kx="0" ky="0" algn="bl" rotWithShape="0" blurRad="127000" dist="38100" dir="5400000">
              <a:srgbClr val="1E3A5F">
                <a:alpha val="10000"/>
              </a:srgbClr>
            </a:outerShdw>
          </a:effectLst>
        </p:spPr>
      </p:sp>
      <p:pic>
        <p:nvPicPr>
          <p:cNvPr id="13" name="Image 1" descr="/workspace/apresentacoes/work-2ano-familia-comunidade/img5/s6.jp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160" y="1463040"/>
            <a:ext cx="5242560" cy="3931920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640080" y="5440680"/>
            <a:ext cx="57607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5C6A77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Ilustração decorativa</a:t>
            </a:r>
            <a:endParaRPr lang="en-US" sz="1100" dirty="0"/>
          </a:p>
        </p:txBody>
      </p:sp>
      <p:sp>
        <p:nvSpPr>
          <p:cNvPr id="15" name="Shape 10"/>
          <p:cNvSpPr/>
          <p:nvPr/>
        </p:nvSpPr>
        <p:spPr>
          <a:xfrm>
            <a:off x="6766560" y="1325880"/>
            <a:ext cx="4892040" cy="4572000"/>
          </a:xfrm>
          <a:prstGeom prst="roundRect">
            <a:avLst>
              <a:gd name="adj" fmla="val 4000"/>
            </a:avLst>
          </a:prstGeom>
          <a:solidFill>
            <a:srgbClr val="EFE4F7"/>
          </a:solidFill>
          <a:ln w="19050">
            <a:solidFill>
              <a:srgbClr val="7B3FA6"/>
            </a:solidFill>
            <a:prstDash val="solid"/>
          </a:ln>
        </p:spPr>
      </p:sp>
      <p:sp>
        <p:nvSpPr>
          <p:cNvPr id="16" name="Shape 11"/>
          <p:cNvSpPr/>
          <p:nvPr/>
        </p:nvSpPr>
        <p:spPr>
          <a:xfrm>
            <a:off x="7040880" y="1572768"/>
            <a:ext cx="2926080" cy="530352"/>
          </a:xfrm>
          <a:prstGeom prst="roundRect">
            <a:avLst>
              <a:gd name="adj" fmla="val 50000"/>
            </a:avLst>
          </a:prstGeom>
          <a:solidFill>
            <a:srgbClr val="FEDF62"/>
          </a:solidFill>
          <a:ln/>
        </p:spPr>
      </p:sp>
      <p:sp>
        <p:nvSpPr>
          <p:cNvPr id="17" name="Text 12"/>
          <p:cNvSpPr/>
          <p:nvPr/>
        </p:nvSpPr>
        <p:spPr>
          <a:xfrm>
            <a:off x="7040880" y="1572768"/>
            <a:ext cx="29260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1E3A5F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Comunidade</a:t>
            </a:r>
            <a:endParaRPr lang="en-US" sz="2000" dirty="0"/>
          </a:p>
        </p:txBody>
      </p:sp>
      <p:sp>
        <p:nvSpPr>
          <p:cNvPr id="18" name="Text 13"/>
          <p:cNvSpPr/>
          <p:nvPr/>
        </p:nvSpPr>
        <p:spPr>
          <a:xfrm>
            <a:off x="7040880" y="2240280"/>
            <a:ext cx="434340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1E3A5F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Pessoas que vivem</a:t>
            </a:r>
            <a:endParaRPr lang="en-US" sz="2500" dirty="0"/>
          </a:p>
          <a:p>
            <a:pPr indent="0" marL="0">
              <a:buNone/>
            </a:pPr>
            <a:r>
              <a:rPr lang="en-US" sz="2500" b="1" dirty="0">
                <a:solidFill>
                  <a:srgbClr val="1E3A5F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no mesmo lugar.</a:t>
            </a:r>
            <a:endParaRPr lang="en-US" sz="2500" dirty="0"/>
          </a:p>
        </p:txBody>
      </p:sp>
      <p:sp>
        <p:nvSpPr>
          <p:cNvPr id="19" name="Shape 14"/>
          <p:cNvSpPr/>
          <p:nvPr/>
        </p:nvSpPr>
        <p:spPr>
          <a:xfrm>
            <a:off x="6995160" y="4114800"/>
            <a:ext cx="4434840" cy="1600200"/>
          </a:xfrm>
          <a:prstGeom prst="roundRect">
            <a:avLst>
              <a:gd name="adj" fmla="val 11429"/>
            </a:avLst>
          </a:prstGeom>
          <a:solidFill>
            <a:srgbClr val="FFFFFF"/>
          </a:solidFill>
          <a:ln w="19050">
            <a:solidFill>
              <a:srgbClr val="E6E1D6"/>
            </a:solidFill>
            <a:prstDash val="solid"/>
          </a:ln>
        </p:spPr>
      </p:sp>
      <p:sp>
        <p:nvSpPr>
          <p:cNvPr id="20" name="Shape 15"/>
          <p:cNvSpPr/>
          <p:nvPr/>
        </p:nvSpPr>
        <p:spPr>
          <a:xfrm>
            <a:off x="7223760" y="4242816"/>
            <a:ext cx="2377440" cy="457200"/>
          </a:xfrm>
          <a:prstGeom prst="roundRect">
            <a:avLst>
              <a:gd name="adj" fmla="val 50000"/>
            </a:avLst>
          </a:prstGeom>
          <a:solidFill>
            <a:srgbClr val="FF8226"/>
          </a:solidFill>
          <a:ln/>
        </p:spPr>
      </p:sp>
      <p:sp>
        <p:nvSpPr>
          <p:cNvPr id="21" name="Text 16"/>
          <p:cNvSpPr/>
          <p:nvPr/>
        </p:nvSpPr>
        <p:spPr>
          <a:xfrm>
            <a:off x="7223760" y="4242816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1E3A5F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Sabias que...</a:t>
            </a:r>
            <a:endParaRPr lang="en-US" sz="1700" dirty="0"/>
          </a:p>
        </p:txBody>
      </p:sp>
      <p:sp>
        <p:nvSpPr>
          <p:cNvPr id="22" name="Text 17"/>
          <p:cNvSpPr/>
          <p:nvPr/>
        </p:nvSpPr>
        <p:spPr>
          <a:xfrm>
            <a:off x="7223760" y="4736592"/>
            <a:ext cx="402336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5E2E80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A escola e o bairro também são comunidades.</a:t>
            </a:r>
            <a:endParaRPr lang="en-US" sz="1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1018520" y="-320040"/>
            <a:ext cx="1463040" cy="1463040"/>
          </a:xfrm>
          <a:prstGeom prst="ellipse">
            <a:avLst/>
          </a:prstGeom>
          <a:solidFill>
            <a:srgbClr val="EFE4F7">
              <a:alpha val="45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10561320" y="502920"/>
            <a:ext cx="457200" cy="457200"/>
          </a:xfrm>
          <a:prstGeom prst="ellipse">
            <a:avLst/>
          </a:prstGeom>
          <a:solidFill>
            <a:srgbClr val="EFE4F7">
              <a:alpha val="65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10287000" y="228600"/>
            <a:ext cx="201168" cy="201168"/>
          </a:xfrm>
          <a:prstGeom prst="ellipse">
            <a:avLst/>
          </a:prstGeom>
          <a:solidFill>
            <a:srgbClr val="FEDF62">
              <a:alpha val="80000"/>
            </a:srgbClr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329184"/>
            <a:ext cx="960120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E3A5F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Do grupo pequeno ao grupo grande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548640" y="6263640"/>
            <a:ext cx="11091672" cy="0"/>
          </a:xfrm>
          <a:prstGeom prst="line">
            <a:avLst/>
          </a:prstGeom>
          <a:noFill/>
          <a:ln w="12700">
            <a:solidFill>
              <a:srgbClr val="E6E1D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48640" y="6336792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5C6A77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RecursosDidaticos.com  ·  Peak a Boo by Cláudia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9692640" y="6336792"/>
            <a:ext cx="1280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5C6A77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7 / 22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11123676" y="6295644"/>
            <a:ext cx="502920" cy="502920"/>
          </a:xfrm>
          <a:prstGeom prst="ellipse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pic>
        <p:nvPicPr>
          <p:cNvPr id="10" name="Image 0" descr="/workspace/apresentacoes/work-2ano-familia-comunidade/img5/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55680" y="6327648"/>
            <a:ext cx="438912" cy="438912"/>
          </a:xfrm>
          <a:prstGeom prst="rect">
            <a:avLst/>
          </a:prstGeom>
        </p:spPr>
      </p:pic>
      <p:sp>
        <p:nvSpPr>
          <p:cNvPr id="12" name="Shape 8"/>
          <p:cNvSpPr/>
          <p:nvPr/>
        </p:nvSpPr>
        <p:spPr>
          <a:xfrm>
            <a:off x="502920" y="1280160"/>
            <a:ext cx="2971800" cy="4617720"/>
          </a:xfrm>
          <a:prstGeom prst="roundRect">
            <a:avLst>
              <a:gd name="adj" fmla="val 7692"/>
            </a:avLst>
          </a:prstGeom>
          <a:solidFill>
            <a:srgbClr val="FFFFFF"/>
          </a:solidFill>
          <a:ln w="19050">
            <a:solidFill>
              <a:srgbClr val="E6E1D6"/>
            </a:solidFill>
            <a:prstDash val="solid"/>
          </a:ln>
          <a:effectLst>
            <a:outerShdw sx="100000" sy="100000" kx="0" ky="0" algn="bl" rotWithShape="0" blurRad="127000" dist="38100" dir="5400000">
              <a:srgbClr val="1E3A5F">
                <a:alpha val="10000"/>
              </a:srgbClr>
            </a:outerShdw>
          </a:effectLst>
        </p:spPr>
      </p:sp>
      <p:pic>
        <p:nvPicPr>
          <p:cNvPr id="13" name="Image 1" descr="/workspace/apresentacoes/work-2ano-familia-comunidade/img5/d_mapa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7517" y="1417320"/>
            <a:ext cx="2562606" cy="4343400"/>
          </a:xfrm>
          <a:prstGeom prst="rect">
            <a:avLst/>
          </a:prstGeom>
        </p:spPr>
      </p:pic>
      <p:sp>
        <p:nvSpPr>
          <p:cNvPr id="14" name="Shape 9"/>
          <p:cNvSpPr/>
          <p:nvPr/>
        </p:nvSpPr>
        <p:spPr>
          <a:xfrm>
            <a:off x="3703320" y="1280160"/>
            <a:ext cx="7955280" cy="4617720"/>
          </a:xfrm>
          <a:prstGeom prst="roundRect">
            <a:avLst>
              <a:gd name="adj" fmla="val 3960"/>
            </a:avLst>
          </a:prstGeom>
          <a:solidFill>
            <a:srgbClr val="EFE4F7"/>
          </a:solidFill>
          <a:ln w="19050">
            <a:solidFill>
              <a:srgbClr val="7B3FA6"/>
            </a:solidFill>
            <a:prstDash val="solid"/>
          </a:ln>
        </p:spPr>
      </p:sp>
      <p:sp>
        <p:nvSpPr>
          <p:cNvPr id="15" name="Shape 10"/>
          <p:cNvSpPr/>
          <p:nvPr/>
        </p:nvSpPr>
        <p:spPr>
          <a:xfrm>
            <a:off x="3977640" y="1463040"/>
            <a:ext cx="3291840" cy="512064"/>
          </a:xfrm>
          <a:prstGeom prst="roundRect">
            <a:avLst>
              <a:gd name="adj" fmla="val 50000"/>
            </a:avLst>
          </a:prstGeom>
          <a:solidFill>
            <a:srgbClr val="FEDF62"/>
          </a:solidFill>
          <a:ln/>
        </p:spPr>
      </p:sp>
      <p:sp>
        <p:nvSpPr>
          <p:cNvPr id="16" name="Text 11"/>
          <p:cNvSpPr/>
          <p:nvPr/>
        </p:nvSpPr>
        <p:spPr>
          <a:xfrm>
            <a:off x="3977640" y="1463040"/>
            <a:ext cx="329184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1E3A5F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Uns dentro dos outros</a:t>
            </a:r>
            <a:endParaRPr lang="en-US" sz="2000" dirty="0"/>
          </a:p>
        </p:txBody>
      </p:sp>
      <p:sp>
        <p:nvSpPr>
          <p:cNvPr id="17" name="Shape 12"/>
          <p:cNvSpPr/>
          <p:nvPr/>
        </p:nvSpPr>
        <p:spPr>
          <a:xfrm>
            <a:off x="3977640" y="2176272"/>
            <a:ext cx="566928" cy="566928"/>
          </a:xfrm>
          <a:prstGeom prst="ellipse">
            <a:avLst/>
          </a:prstGeom>
          <a:solidFill>
            <a:srgbClr val="FEDF62"/>
          </a:solidFill>
          <a:ln w="25400">
            <a:solidFill>
              <a:srgbClr val="1E3A5F"/>
            </a:solidFill>
            <a:prstDash val="solid"/>
          </a:ln>
        </p:spPr>
      </p:sp>
      <p:sp>
        <p:nvSpPr>
          <p:cNvPr id="18" name="Text 13"/>
          <p:cNvSpPr/>
          <p:nvPr/>
        </p:nvSpPr>
        <p:spPr>
          <a:xfrm>
            <a:off x="3977640" y="2176272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1E3A5F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1</a:t>
            </a:r>
            <a:endParaRPr lang="en-US" sz="2000" dirty="0"/>
          </a:p>
        </p:txBody>
      </p:sp>
      <p:sp>
        <p:nvSpPr>
          <p:cNvPr id="19" name="Text 14"/>
          <p:cNvSpPr/>
          <p:nvPr/>
        </p:nvSpPr>
        <p:spPr>
          <a:xfrm>
            <a:off x="4709160" y="2103120"/>
            <a:ext cx="39319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E3A5F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A minha família</a:t>
            </a:r>
            <a:endParaRPr lang="en-US" sz="2200" dirty="0"/>
          </a:p>
        </p:txBody>
      </p:sp>
      <p:sp>
        <p:nvSpPr>
          <p:cNvPr id="20" name="Shape 15"/>
          <p:cNvSpPr/>
          <p:nvPr/>
        </p:nvSpPr>
        <p:spPr>
          <a:xfrm>
            <a:off x="8778240" y="2212848"/>
            <a:ext cx="2651760" cy="512064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7B3FA6"/>
            </a:solidFill>
            <a:prstDash val="solid"/>
          </a:ln>
        </p:spPr>
      </p:sp>
      <p:sp>
        <p:nvSpPr>
          <p:cNvPr id="21" name="Text 16"/>
          <p:cNvSpPr/>
          <p:nvPr/>
        </p:nvSpPr>
        <p:spPr>
          <a:xfrm>
            <a:off x="8778240" y="2212848"/>
            <a:ext cx="26517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5E2E80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em casa</a:t>
            </a:r>
            <a:endParaRPr lang="en-US" sz="1800" dirty="0"/>
          </a:p>
        </p:txBody>
      </p:sp>
      <p:sp>
        <p:nvSpPr>
          <p:cNvPr id="22" name="Shape 17"/>
          <p:cNvSpPr/>
          <p:nvPr/>
        </p:nvSpPr>
        <p:spPr>
          <a:xfrm>
            <a:off x="3977640" y="2871216"/>
            <a:ext cx="566928" cy="566928"/>
          </a:xfrm>
          <a:prstGeom prst="ellipse">
            <a:avLst/>
          </a:prstGeom>
          <a:solidFill>
            <a:srgbClr val="FF8226"/>
          </a:solidFill>
          <a:ln w="25400">
            <a:solidFill>
              <a:srgbClr val="1E3A5F"/>
            </a:solidFill>
            <a:prstDash val="solid"/>
          </a:ln>
        </p:spPr>
      </p:sp>
      <p:sp>
        <p:nvSpPr>
          <p:cNvPr id="23" name="Text 18"/>
          <p:cNvSpPr/>
          <p:nvPr/>
        </p:nvSpPr>
        <p:spPr>
          <a:xfrm>
            <a:off x="3977640" y="2871216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1E3A5F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2</a:t>
            </a:r>
            <a:endParaRPr lang="en-US" sz="2000" dirty="0"/>
          </a:p>
        </p:txBody>
      </p:sp>
      <p:sp>
        <p:nvSpPr>
          <p:cNvPr id="24" name="Text 19"/>
          <p:cNvSpPr/>
          <p:nvPr/>
        </p:nvSpPr>
        <p:spPr>
          <a:xfrm>
            <a:off x="4709160" y="2798064"/>
            <a:ext cx="39319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E3A5F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A minha escola</a:t>
            </a:r>
            <a:endParaRPr lang="en-US" sz="2200" dirty="0"/>
          </a:p>
        </p:txBody>
      </p:sp>
      <p:sp>
        <p:nvSpPr>
          <p:cNvPr id="25" name="Shape 20"/>
          <p:cNvSpPr/>
          <p:nvPr/>
        </p:nvSpPr>
        <p:spPr>
          <a:xfrm>
            <a:off x="8778240" y="2907792"/>
            <a:ext cx="2651760" cy="512064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7B3FA6"/>
            </a:solidFill>
            <a:prstDash val="solid"/>
          </a:ln>
        </p:spPr>
      </p:sp>
      <p:sp>
        <p:nvSpPr>
          <p:cNvPr id="26" name="Text 21"/>
          <p:cNvSpPr/>
          <p:nvPr/>
        </p:nvSpPr>
        <p:spPr>
          <a:xfrm>
            <a:off x="8778240" y="2907792"/>
            <a:ext cx="26517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5E2E80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aprendo</a:t>
            </a:r>
            <a:endParaRPr lang="en-US" sz="1800" dirty="0"/>
          </a:p>
        </p:txBody>
      </p:sp>
      <p:sp>
        <p:nvSpPr>
          <p:cNvPr id="27" name="Shape 22"/>
          <p:cNvSpPr/>
          <p:nvPr/>
        </p:nvSpPr>
        <p:spPr>
          <a:xfrm>
            <a:off x="3977640" y="3566160"/>
            <a:ext cx="566928" cy="566928"/>
          </a:xfrm>
          <a:prstGeom prst="ellipse">
            <a:avLst/>
          </a:prstGeom>
          <a:solidFill>
            <a:srgbClr val="9C88E0"/>
          </a:solidFill>
          <a:ln w="25400">
            <a:solidFill>
              <a:srgbClr val="1E3A5F"/>
            </a:solidFill>
            <a:prstDash val="solid"/>
          </a:ln>
        </p:spPr>
      </p:sp>
      <p:sp>
        <p:nvSpPr>
          <p:cNvPr id="28" name="Text 23"/>
          <p:cNvSpPr/>
          <p:nvPr/>
        </p:nvSpPr>
        <p:spPr>
          <a:xfrm>
            <a:off x="3977640" y="356616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1E3A5F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3</a:t>
            </a:r>
            <a:endParaRPr lang="en-US" sz="2000" dirty="0"/>
          </a:p>
        </p:txBody>
      </p:sp>
      <p:sp>
        <p:nvSpPr>
          <p:cNvPr id="29" name="Text 24"/>
          <p:cNvSpPr/>
          <p:nvPr/>
        </p:nvSpPr>
        <p:spPr>
          <a:xfrm>
            <a:off x="4709160" y="3493008"/>
            <a:ext cx="39319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E3A5F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A minha localidade</a:t>
            </a:r>
            <a:endParaRPr lang="en-US" sz="2200" dirty="0"/>
          </a:p>
        </p:txBody>
      </p:sp>
      <p:sp>
        <p:nvSpPr>
          <p:cNvPr id="30" name="Shape 25"/>
          <p:cNvSpPr/>
          <p:nvPr/>
        </p:nvSpPr>
        <p:spPr>
          <a:xfrm>
            <a:off x="8778240" y="3602736"/>
            <a:ext cx="2651760" cy="512064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7B3FA6"/>
            </a:solidFill>
            <a:prstDash val="solid"/>
          </a:ln>
        </p:spPr>
      </p:sp>
      <p:sp>
        <p:nvSpPr>
          <p:cNvPr id="31" name="Text 26"/>
          <p:cNvSpPr/>
          <p:nvPr/>
        </p:nvSpPr>
        <p:spPr>
          <a:xfrm>
            <a:off x="8778240" y="3602736"/>
            <a:ext cx="26517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5E2E80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onde vivo</a:t>
            </a:r>
            <a:endParaRPr lang="en-US" sz="1800" dirty="0"/>
          </a:p>
        </p:txBody>
      </p:sp>
      <p:sp>
        <p:nvSpPr>
          <p:cNvPr id="32" name="Shape 27"/>
          <p:cNvSpPr/>
          <p:nvPr/>
        </p:nvSpPr>
        <p:spPr>
          <a:xfrm>
            <a:off x="3977640" y="4261104"/>
            <a:ext cx="566928" cy="566928"/>
          </a:xfrm>
          <a:prstGeom prst="ellipse">
            <a:avLst/>
          </a:prstGeom>
          <a:solidFill>
            <a:srgbClr val="FEDF62"/>
          </a:solidFill>
          <a:ln w="25400">
            <a:solidFill>
              <a:srgbClr val="1E3A5F"/>
            </a:solidFill>
            <a:prstDash val="solid"/>
          </a:ln>
        </p:spPr>
      </p:sp>
      <p:sp>
        <p:nvSpPr>
          <p:cNvPr id="33" name="Text 28"/>
          <p:cNvSpPr/>
          <p:nvPr/>
        </p:nvSpPr>
        <p:spPr>
          <a:xfrm>
            <a:off x="3977640" y="4261104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1E3A5F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4</a:t>
            </a:r>
            <a:endParaRPr lang="en-US" sz="2000" dirty="0"/>
          </a:p>
        </p:txBody>
      </p:sp>
      <p:sp>
        <p:nvSpPr>
          <p:cNvPr id="34" name="Text 29"/>
          <p:cNvSpPr/>
          <p:nvPr/>
        </p:nvSpPr>
        <p:spPr>
          <a:xfrm>
            <a:off x="4709160" y="4187952"/>
            <a:ext cx="39319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E3A5F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O meu país</a:t>
            </a:r>
            <a:endParaRPr lang="en-US" sz="2200" dirty="0"/>
          </a:p>
        </p:txBody>
      </p:sp>
      <p:sp>
        <p:nvSpPr>
          <p:cNvPr id="35" name="Shape 30"/>
          <p:cNvSpPr/>
          <p:nvPr/>
        </p:nvSpPr>
        <p:spPr>
          <a:xfrm>
            <a:off x="8778240" y="4297680"/>
            <a:ext cx="2651760" cy="512064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7B3FA6"/>
            </a:solidFill>
            <a:prstDash val="solid"/>
          </a:ln>
        </p:spPr>
      </p:sp>
      <p:sp>
        <p:nvSpPr>
          <p:cNvPr id="36" name="Text 31"/>
          <p:cNvSpPr/>
          <p:nvPr/>
        </p:nvSpPr>
        <p:spPr>
          <a:xfrm>
            <a:off x="8778240" y="4297680"/>
            <a:ext cx="26517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5E2E80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Portugal</a:t>
            </a:r>
            <a:endParaRPr lang="en-US" sz="1800" dirty="0"/>
          </a:p>
        </p:txBody>
      </p:sp>
      <p:sp>
        <p:nvSpPr>
          <p:cNvPr id="37" name="Shape 32"/>
          <p:cNvSpPr/>
          <p:nvPr/>
        </p:nvSpPr>
        <p:spPr>
          <a:xfrm>
            <a:off x="3977640" y="4937760"/>
            <a:ext cx="7406640" cy="777240"/>
          </a:xfrm>
          <a:prstGeom prst="roundRect">
            <a:avLst>
              <a:gd name="adj" fmla="val 23529"/>
            </a:avLst>
          </a:prstGeom>
          <a:solidFill>
            <a:srgbClr val="7B3FA6"/>
          </a:solidFill>
          <a:ln/>
        </p:spPr>
      </p:sp>
      <p:sp>
        <p:nvSpPr>
          <p:cNvPr id="38" name="Text 33"/>
          <p:cNvSpPr/>
          <p:nvPr/>
        </p:nvSpPr>
        <p:spPr>
          <a:xfrm>
            <a:off x="4069080" y="4937760"/>
            <a:ext cx="72237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100" b="1" dirty="0">
                <a:solidFill>
                  <a:srgbClr val="FFFFFF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Estou em todos ao mesmo tempo.</a:t>
            </a:r>
            <a:endParaRPr lang="en-US" sz="2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1018520" y="-320040"/>
            <a:ext cx="1463040" cy="1463040"/>
          </a:xfrm>
          <a:prstGeom prst="ellipse">
            <a:avLst/>
          </a:prstGeom>
          <a:solidFill>
            <a:srgbClr val="EFE4F7">
              <a:alpha val="45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10561320" y="502920"/>
            <a:ext cx="457200" cy="457200"/>
          </a:xfrm>
          <a:prstGeom prst="ellipse">
            <a:avLst/>
          </a:prstGeom>
          <a:solidFill>
            <a:srgbClr val="EFE4F7">
              <a:alpha val="65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10287000" y="228600"/>
            <a:ext cx="201168" cy="201168"/>
          </a:xfrm>
          <a:prstGeom prst="ellipse">
            <a:avLst/>
          </a:prstGeom>
          <a:solidFill>
            <a:srgbClr val="FEDF62">
              <a:alpha val="80000"/>
            </a:srgbClr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329184"/>
            <a:ext cx="960120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E3A5F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Em cada grupo, tenho um papel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548640" y="6263640"/>
            <a:ext cx="11091672" cy="0"/>
          </a:xfrm>
          <a:prstGeom prst="line">
            <a:avLst/>
          </a:prstGeom>
          <a:noFill/>
          <a:ln w="12700">
            <a:solidFill>
              <a:srgbClr val="E6E1D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48640" y="6336792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5C6A77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RecursosDidaticos.com  ·  Peak a Boo by Cláudia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9692640" y="6336792"/>
            <a:ext cx="1280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5C6A77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8 / 22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11123676" y="6295644"/>
            <a:ext cx="502920" cy="502920"/>
          </a:xfrm>
          <a:prstGeom prst="ellipse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pic>
        <p:nvPicPr>
          <p:cNvPr id="10" name="Image 0" descr="/workspace/apresentacoes/work-2ano-familia-comunidade/img5/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55680" y="6327648"/>
            <a:ext cx="438912" cy="438912"/>
          </a:xfrm>
          <a:prstGeom prst="rect">
            <a:avLst/>
          </a:prstGeom>
        </p:spPr>
      </p:pic>
      <p:sp>
        <p:nvSpPr>
          <p:cNvPr id="12" name="Shape 8"/>
          <p:cNvSpPr/>
          <p:nvPr/>
        </p:nvSpPr>
        <p:spPr>
          <a:xfrm>
            <a:off x="502920" y="1325880"/>
            <a:ext cx="6035040" cy="45720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9050">
            <a:solidFill>
              <a:srgbClr val="E6E1D6"/>
            </a:solidFill>
            <a:prstDash val="solid"/>
          </a:ln>
          <a:effectLst>
            <a:outerShdw sx="100000" sy="100000" kx="0" ky="0" algn="bl" rotWithShape="0" blurRad="127000" dist="38100" dir="5400000">
              <a:srgbClr val="1E3A5F">
                <a:alpha val="10000"/>
              </a:srgbClr>
            </a:outerShdw>
          </a:effectLst>
        </p:spPr>
      </p:sp>
      <p:pic>
        <p:nvPicPr>
          <p:cNvPr id="13" name="Image 1" descr="/workspace/apresentacoes/work-2ano-familia-comunidade/img5/s8.jp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5320" y="1463040"/>
            <a:ext cx="5730240" cy="4297680"/>
          </a:xfrm>
          <a:prstGeom prst="rect">
            <a:avLst/>
          </a:prstGeom>
        </p:spPr>
      </p:pic>
      <p:sp>
        <p:nvSpPr>
          <p:cNvPr id="14" name="Shape 9"/>
          <p:cNvSpPr/>
          <p:nvPr/>
        </p:nvSpPr>
        <p:spPr>
          <a:xfrm>
            <a:off x="6766560" y="1325880"/>
            <a:ext cx="4892040" cy="2194560"/>
          </a:xfrm>
          <a:prstGeom prst="roundRect">
            <a:avLst>
              <a:gd name="adj" fmla="val 8333"/>
            </a:avLst>
          </a:prstGeom>
          <a:solidFill>
            <a:srgbClr val="EFE4F7"/>
          </a:solidFill>
          <a:ln w="19050">
            <a:solidFill>
              <a:srgbClr val="7B3FA6"/>
            </a:solidFill>
            <a:prstDash val="solid"/>
          </a:ln>
        </p:spPr>
      </p:sp>
      <p:sp>
        <p:nvSpPr>
          <p:cNvPr id="15" name="Shape 10"/>
          <p:cNvSpPr/>
          <p:nvPr/>
        </p:nvSpPr>
        <p:spPr>
          <a:xfrm>
            <a:off x="6995160" y="1527048"/>
            <a:ext cx="4434840" cy="548640"/>
          </a:xfrm>
          <a:prstGeom prst="roundRect">
            <a:avLst>
              <a:gd name="adj" fmla="val 50000"/>
            </a:avLst>
          </a:prstGeom>
          <a:solidFill>
            <a:srgbClr val="FEDF62"/>
          </a:solidFill>
          <a:ln/>
        </p:spPr>
      </p:sp>
      <p:sp>
        <p:nvSpPr>
          <p:cNvPr id="16" name="Text 11"/>
          <p:cNvSpPr/>
          <p:nvPr/>
        </p:nvSpPr>
        <p:spPr>
          <a:xfrm>
            <a:off x="6995160" y="1527048"/>
            <a:ext cx="4434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100" b="1" dirty="0">
                <a:solidFill>
                  <a:srgbClr val="1E3A5F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Na turma</a:t>
            </a:r>
            <a:endParaRPr lang="en-US" sz="2100" dirty="0"/>
          </a:p>
        </p:txBody>
      </p:sp>
      <p:sp>
        <p:nvSpPr>
          <p:cNvPr id="17" name="Text 12"/>
          <p:cNvSpPr/>
          <p:nvPr/>
        </p:nvSpPr>
        <p:spPr>
          <a:xfrm>
            <a:off x="7040880" y="2167128"/>
            <a:ext cx="4343400" cy="12070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300" b="1" dirty="0">
                <a:solidFill>
                  <a:srgbClr val="1E3A5F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Sou aluno ou aluna.</a:t>
            </a:r>
            <a:endParaRPr lang="en-US" sz="2300" dirty="0"/>
          </a:p>
          <a:p>
            <a:pPr algn="ctr" indent="0" marL="0">
              <a:buNone/>
            </a:pPr>
            <a:r>
              <a:rPr lang="en-US" sz="2300" b="1" dirty="0">
                <a:solidFill>
                  <a:srgbClr val="1E3A5F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Aprendo e ajudo.</a:t>
            </a:r>
            <a:endParaRPr lang="en-US" sz="2300" dirty="0"/>
          </a:p>
        </p:txBody>
      </p:sp>
      <p:sp>
        <p:nvSpPr>
          <p:cNvPr id="18" name="Shape 13"/>
          <p:cNvSpPr/>
          <p:nvPr/>
        </p:nvSpPr>
        <p:spPr>
          <a:xfrm>
            <a:off x="6766560" y="3703320"/>
            <a:ext cx="4892040" cy="2194560"/>
          </a:xfrm>
          <a:prstGeom prst="roundRect">
            <a:avLst>
              <a:gd name="adj" fmla="val 8333"/>
            </a:avLst>
          </a:prstGeom>
          <a:solidFill>
            <a:srgbClr val="FFEBD6"/>
          </a:solidFill>
          <a:ln w="19050">
            <a:solidFill>
              <a:srgbClr val="FF8226"/>
            </a:solidFill>
            <a:prstDash val="solid"/>
          </a:ln>
        </p:spPr>
      </p:sp>
      <p:sp>
        <p:nvSpPr>
          <p:cNvPr id="19" name="Shape 14"/>
          <p:cNvSpPr/>
          <p:nvPr/>
        </p:nvSpPr>
        <p:spPr>
          <a:xfrm>
            <a:off x="6995160" y="3904488"/>
            <a:ext cx="4434840" cy="548640"/>
          </a:xfrm>
          <a:prstGeom prst="roundRect">
            <a:avLst>
              <a:gd name="adj" fmla="val 50000"/>
            </a:avLst>
          </a:prstGeom>
          <a:solidFill>
            <a:srgbClr val="FF8226"/>
          </a:solidFill>
          <a:ln/>
        </p:spPr>
      </p:sp>
      <p:sp>
        <p:nvSpPr>
          <p:cNvPr id="20" name="Text 15"/>
          <p:cNvSpPr/>
          <p:nvPr/>
        </p:nvSpPr>
        <p:spPr>
          <a:xfrm>
            <a:off x="6995160" y="3904488"/>
            <a:ext cx="4434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100" b="1" dirty="0">
                <a:solidFill>
                  <a:srgbClr val="1E3A5F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No coro</a:t>
            </a:r>
            <a:endParaRPr lang="en-US" sz="2100" dirty="0"/>
          </a:p>
        </p:txBody>
      </p:sp>
      <p:sp>
        <p:nvSpPr>
          <p:cNvPr id="21" name="Text 16"/>
          <p:cNvSpPr/>
          <p:nvPr/>
        </p:nvSpPr>
        <p:spPr>
          <a:xfrm>
            <a:off x="7040880" y="4544568"/>
            <a:ext cx="4343400" cy="12070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300" b="1" dirty="0">
                <a:solidFill>
                  <a:srgbClr val="1E3A5F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Canto com os outros.</a:t>
            </a:r>
            <a:endParaRPr lang="en-US" sz="2300" dirty="0"/>
          </a:p>
          <a:p>
            <a:pPr algn="ctr" indent="0" marL="0">
              <a:buNone/>
            </a:pPr>
            <a:r>
              <a:rPr lang="en-US" sz="2300" b="1" dirty="0">
                <a:solidFill>
                  <a:srgbClr val="1E3A5F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Cada voz conta.</a:t>
            </a:r>
            <a:endParaRPr lang="en-US" sz="2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1018520" y="-320040"/>
            <a:ext cx="1463040" cy="1463040"/>
          </a:xfrm>
          <a:prstGeom prst="ellipse">
            <a:avLst/>
          </a:prstGeom>
          <a:solidFill>
            <a:srgbClr val="EFE4F7">
              <a:alpha val="45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10561320" y="502920"/>
            <a:ext cx="457200" cy="457200"/>
          </a:xfrm>
          <a:prstGeom prst="ellipse">
            <a:avLst/>
          </a:prstGeom>
          <a:solidFill>
            <a:srgbClr val="EFE4F7">
              <a:alpha val="65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10287000" y="228600"/>
            <a:ext cx="201168" cy="201168"/>
          </a:xfrm>
          <a:prstGeom prst="ellipse">
            <a:avLst/>
          </a:prstGeom>
          <a:solidFill>
            <a:srgbClr val="FEDF62">
              <a:alpha val="80000"/>
            </a:srgbClr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329184"/>
            <a:ext cx="960120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E3A5F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Diferentes e iguais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548640" y="6263640"/>
            <a:ext cx="11091672" cy="0"/>
          </a:xfrm>
          <a:prstGeom prst="line">
            <a:avLst/>
          </a:prstGeom>
          <a:noFill/>
          <a:ln w="12700">
            <a:solidFill>
              <a:srgbClr val="E6E1D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48640" y="6336792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5C6A77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RecursosDidaticos.com  ·  Peak a Boo by Cláudia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9692640" y="6336792"/>
            <a:ext cx="1280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5C6A77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9 / 22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11123676" y="6295644"/>
            <a:ext cx="502920" cy="502920"/>
          </a:xfrm>
          <a:prstGeom prst="ellipse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pic>
        <p:nvPicPr>
          <p:cNvPr id="10" name="Image 0" descr="/workspace/apresentacoes/work-2ano-familia-comunidade/img5/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55680" y="6327648"/>
            <a:ext cx="438912" cy="438912"/>
          </a:xfrm>
          <a:prstGeom prst="rect">
            <a:avLst/>
          </a:prstGeom>
        </p:spPr>
      </p:pic>
      <p:sp>
        <p:nvSpPr>
          <p:cNvPr id="12" name="Shape 8"/>
          <p:cNvSpPr/>
          <p:nvPr/>
        </p:nvSpPr>
        <p:spPr>
          <a:xfrm>
            <a:off x="502920" y="1280160"/>
            <a:ext cx="5486400" cy="3246120"/>
          </a:xfrm>
          <a:prstGeom prst="roundRect">
            <a:avLst>
              <a:gd name="adj" fmla="val 5634"/>
            </a:avLst>
          </a:prstGeom>
          <a:solidFill>
            <a:srgbClr val="EFE4F7"/>
          </a:solidFill>
          <a:ln w="19050">
            <a:solidFill>
              <a:srgbClr val="7B3FA6"/>
            </a:solidFill>
            <a:prstDash val="solid"/>
          </a:ln>
        </p:spPr>
      </p:sp>
      <p:sp>
        <p:nvSpPr>
          <p:cNvPr id="13" name="Shape 9"/>
          <p:cNvSpPr/>
          <p:nvPr/>
        </p:nvSpPr>
        <p:spPr>
          <a:xfrm>
            <a:off x="1783080" y="1463040"/>
            <a:ext cx="2926080" cy="603504"/>
          </a:xfrm>
          <a:prstGeom prst="roundRect">
            <a:avLst>
              <a:gd name="adj" fmla="val 50000"/>
            </a:avLst>
          </a:prstGeom>
          <a:solidFill>
            <a:srgbClr val="FEDF62"/>
          </a:solidFill>
          <a:ln/>
        </p:spPr>
      </p:sp>
      <p:sp>
        <p:nvSpPr>
          <p:cNvPr id="14" name="Text 10"/>
          <p:cNvSpPr/>
          <p:nvPr/>
        </p:nvSpPr>
        <p:spPr>
          <a:xfrm>
            <a:off x="1783080" y="1463040"/>
            <a:ext cx="29260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500" b="1" dirty="0">
                <a:solidFill>
                  <a:srgbClr val="1E3A5F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Somos diferentes</a:t>
            </a:r>
            <a:endParaRPr lang="en-US" sz="2500" dirty="0"/>
          </a:p>
        </p:txBody>
      </p:sp>
      <p:sp>
        <p:nvSpPr>
          <p:cNvPr id="15" name="Shape 11"/>
          <p:cNvSpPr/>
          <p:nvPr/>
        </p:nvSpPr>
        <p:spPr>
          <a:xfrm>
            <a:off x="1005840" y="2404872"/>
            <a:ext cx="402336" cy="402336"/>
          </a:xfrm>
          <a:prstGeom prst="ellipse">
            <a:avLst/>
          </a:prstGeom>
          <a:solidFill>
            <a:srgbClr val="7B3FA6"/>
          </a:solidFill>
          <a:ln/>
        </p:spPr>
      </p:sp>
      <p:sp>
        <p:nvSpPr>
          <p:cNvPr id="16" name="Text 12"/>
          <p:cNvSpPr/>
          <p:nvPr/>
        </p:nvSpPr>
        <p:spPr>
          <a:xfrm>
            <a:off x="1600200" y="2267712"/>
            <a:ext cx="425196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E3A5F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No nome</a:t>
            </a:r>
            <a:endParaRPr lang="en-US" sz="2400" dirty="0"/>
          </a:p>
        </p:txBody>
      </p:sp>
      <p:sp>
        <p:nvSpPr>
          <p:cNvPr id="17" name="Shape 13"/>
          <p:cNvSpPr/>
          <p:nvPr/>
        </p:nvSpPr>
        <p:spPr>
          <a:xfrm>
            <a:off x="1005840" y="3118104"/>
            <a:ext cx="402336" cy="402336"/>
          </a:xfrm>
          <a:prstGeom prst="ellipse">
            <a:avLst/>
          </a:prstGeom>
          <a:solidFill>
            <a:srgbClr val="7B3FA6"/>
          </a:solidFill>
          <a:ln/>
        </p:spPr>
      </p:sp>
      <p:sp>
        <p:nvSpPr>
          <p:cNvPr id="18" name="Text 14"/>
          <p:cNvSpPr/>
          <p:nvPr/>
        </p:nvSpPr>
        <p:spPr>
          <a:xfrm>
            <a:off x="1600200" y="2980944"/>
            <a:ext cx="425196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E3A5F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Na língua</a:t>
            </a:r>
            <a:endParaRPr lang="en-US" sz="2400" dirty="0"/>
          </a:p>
        </p:txBody>
      </p:sp>
      <p:sp>
        <p:nvSpPr>
          <p:cNvPr id="19" name="Shape 15"/>
          <p:cNvSpPr/>
          <p:nvPr/>
        </p:nvSpPr>
        <p:spPr>
          <a:xfrm>
            <a:off x="1005840" y="3831336"/>
            <a:ext cx="402336" cy="402336"/>
          </a:xfrm>
          <a:prstGeom prst="ellipse">
            <a:avLst/>
          </a:prstGeom>
          <a:solidFill>
            <a:srgbClr val="7B3FA6"/>
          </a:solidFill>
          <a:ln/>
        </p:spPr>
      </p:sp>
      <p:sp>
        <p:nvSpPr>
          <p:cNvPr id="20" name="Text 16"/>
          <p:cNvSpPr/>
          <p:nvPr/>
        </p:nvSpPr>
        <p:spPr>
          <a:xfrm>
            <a:off x="1600200" y="3694176"/>
            <a:ext cx="425196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E3A5F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No que gostamos</a:t>
            </a:r>
            <a:endParaRPr lang="en-US" sz="2400" dirty="0"/>
          </a:p>
        </p:txBody>
      </p:sp>
      <p:sp>
        <p:nvSpPr>
          <p:cNvPr id="21" name="Shape 17"/>
          <p:cNvSpPr/>
          <p:nvPr/>
        </p:nvSpPr>
        <p:spPr>
          <a:xfrm>
            <a:off x="6172200" y="1280160"/>
            <a:ext cx="5486400" cy="3246120"/>
          </a:xfrm>
          <a:prstGeom prst="roundRect">
            <a:avLst>
              <a:gd name="adj" fmla="val 5634"/>
            </a:avLst>
          </a:prstGeom>
          <a:solidFill>
            <a:srgbClr val="E3F6EC"/>
          </a:solidFill>
          <a:ln w="19050">
            <a:solidFill>
              <a:srgbClr val="2E8A5C"/>
            </a:solidFill>
            <a:prstDash val="solid"/>
          </a:ln>
        </p:spPr>
      </p:sp>
      <p:sp>
        <p:nvSpPr>
          <p:cNvPr id="22" name="Shape 18"/>
          <p:cNvSpPr/>
          <p:nvPr/>
        </p:nvSpPr>
        <p:spPr>
          <a:xfrm>
            <a:off x="7452360" y="1463040"/>
            <a:ext cx="2926080" cy="603504"/>
          </a:xfrm>
          <a:prstGeom prst="roundRect">
            <a:avLst>
              <a:gd name="adj" fmla="val 50000"/>
            </a:avLst>
          </a:prstGeom>
          <a:solidFill>
            <a:srgbClr val="FF8226"/>
          </a:solidFill>
          <a:ln/>
        </p:spPr>
      </p:sp>
      <p:sp>
        <p:nvSpPr>
          <p:cNvPr id="23" name="Text 19"/>
          <p:cNvSpPr/>
          <p:nvPr/>
        </p:nvSpPr>
        <p:spPr>
          <a:xfrm>
            <a:off x="7452360" y="1463040"/>
            <a:ext cx="29260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500" b="1" dirty="0">
                <a:solidFill>
                  <a:srgbClr val="1E3A5F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Somos iguais</a:t>
            </a:r>
            <a:endParaRPr lang="en-US" sz="2500" dirty="0"/>
          </a:p>
        </p:txBody>
      </p:sp>
      <p:sp>
        <p:nvSpPr>
          <p:cNvPr id="24" name="Shape 20"/>
          <p:cNvSpPr/>
          <p:nvPr/>
        </p:nvSpPr>
        <p:spPr>
          <a:xfrm>
            <a:off x="6675120" y="2404872"/>
            <a:ext cx="402336" cy="402336"/>
          </a:xfrm>
          <a:prstGeom prst="ellipse">
            <a:avLst/>
          </a:prstGeom>
          <a:solidFill>
            <a:srgbClr val="2E8A5C"/>
          </a:solidFill>
          <a:ln/>
        </p:spPr>
      </p:sp>
      <p:sp>
        <p:nvSpPr>
          <p:cNvPr id="25" name="Text 21"/>
          <p:cNvSpPr/>
          <p:nvPr/>
        </p:nvSpPr>
        <p:spPr>
          <a:xfrm>
            <a:off x="7269480" y="2267712"/>
            <a:ext cx="425196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E3A5F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Todos aprendemos</a:t>
            </a:r>
            <a:endParaRPr lang="en-US" sz="2400" dirty="0"/>
          </a:p>
        </p:txBody>
      </p:sp>
      <p:sp>
        <p:nvSpPr>
          <p:cNvPr id="26" name="Shape 22"/>
          <p:cNvSpPr/>
          <p:nvPr/>
        </p:nvSpPr>
        <p:spPr>
          <a:xfrm>
            <a:off x="6675120" y="3118104"/>
            <a:ext cx="402336" cy="402336"/>
          </a:xfrm>
          <a:prstGeom prst="ellipse">
            <a:avLst/>
          </a:prstGeom>
          <a:solidFill>
            <a:srgbClr val="2E8A5C"/>
          </a:solidFill>
          <a:ln/>
        </p:spPr>
      </p:sp>
      <p:sp>
        <p:nvSpPr>
          <p:cNvPr id="27" name="Text 23"/>
          <p:cNvSpPr/>
          <p:nvPr/>
        </p:nvSpPr>
        <p:spPr>
          <a:xfrm>
            <a:off x="7269480" y="2980944"/>
            <a:ext cx="425196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E3A5F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Todos brincamos</a:t>
            </a:r>
            <a:endParaRPr lang="en-US" sz="2400" dirty="0"/>
          </a:p>
        </p:txBody>
      </p:sp>
      <p:sp>
        <p:nvSpPr>
          <p:cNvPr id="28" name="Shape 24"/>
          <p:cNvSpPr/>
          <p:nvPr/>
        </p:nvSpPr>
        <p:spPr>
          <a:xfrm>
            <a:off x="6675120" y="3831336"/>
            <a:ext cx="402336" cy="402336"/>
          </a:xfrm>
          <a:prstGeom prst="ellipse">
            <a:avLst/>
          </a:prstGeom>
          <a:solidFill>
            <a:srgbClr val="2E8A5C"/>
          </a:solidFill>
          <a:ln/>
        </p:spPr>
      </p:sp>
      <p:sp>
        <p:nvSpPr>
          <p:cNvPr id="29" name="Text 25"/>
          <p:cNvSpPr/>
          <p:nvPr/>
        </p:nvSpPr>
        <p:spPr>
          <a:xfrm>
            <a:off x="7269480" y="3694176"/>
            <a:ext cx="425196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E3A5F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Merecemos respeito</a:t>
            </a:r>
            <a:endParaRPr lang="en-US" sz="2400" dirty="0"/>
          </a:p>
        </p:txBody>
      </p:sp>
      <p:sp>
        <p:nvSpPr>
          <p:cNvPr id="30" name="Shape 26"/>
          <p:cNvSpPr/>
          <p:nvPr/>
        </p:nvSpPr>
        <p:spPr>
          <a:xfrm>
            <a:off x="502920" y="4709160"/>
            <a:ext cx="11155680" cy="1188720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19050">
            <a:solidFill>
              <a:srgbClr val="E6E1D6"/>
            </a:solidFill>
            <a:prstDash val="solid"/>
          </a:ln>
        </p:spPr>
      </p:sp>
      <p:sp>
        <p:nvSpPr>
          <p:cNvPr id="31" name="Text 27"/>
          <p:cNvSpPr/>
          <p:nvPr/>
        </p:nvSpPr>
        <p:spPr>
          <a:xfrm>
            <a:off x="640080" y="4709160"/>
            <a:ext cx="31089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5E2E80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Respeito</a:t>
            </a:r>
            <a:endParaRPr lang="en-US" sz="3000" dirty="0"/>
          </a:p>
        </p:txBody>
      </p:sp>
      <p:sp>
        <p:nvSpPr>
          <p:cNvPr id="32" name="Text 28"/>
          <p:cNvSpPr/>
          <p:nvPr/>
        </p:nvSpPr>
        <p:spPr>
          <a:xfrm>
            <a:off x="3794760" y="4709160"/>
            <a:ext cx="76809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1E3A5F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por todas as pessoas e todas as culturas.</a:t>
            </a:r>
            <a:endParaRPr lang="en-US" sz="2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1018520" y="-320040"/>
            <a:ext cx="1463040" cy="1463040"/>
          </a:xfrm>
          <a:prstGeom prst="ellipse">
            <a:avLst/>
          </a:prstGeom>
          <a:solidFill>
            <a:srgbClr val="EFE4F7">
              <a:alpha val="45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10561320" y="502920"/>
            <a:ext cx="457200" cy="457200"/>
          </a:xfrm>
          <a:prstGeom prst="ellipse">
            <a:avLst/>
          </a:prstGeom>
          <a:solidFill>
            <a:srgbClr val="EFE4F7">
              <a:alpha val="65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10287000" y="228600"/>
            <a:ext cx="201168" cy="201168"/>
          </a:xfrm>
          <a:prstGeom prst="ellipse">
            <a:avLst/>
          </a:prstGeom>
          <a:solidFill>
            <a:srgbClr val="FEDF62">
              <a:alpha val="80000"/>
            </a:srgbClr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329184"/>
            <a:ext cx="960120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E3A5F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Sou sempre eu, em muitos grupos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548640" y="6263640"/>
            <a:ext cx="11091672" cy="0"/>
          </a:xfrm>
          <a:prstGeom prst="line">
            <a:avLst/>
          </a:prstGeom>
          <a:noFill/>
          <a:ln w="12700">
            <a:solidFill>
              <a:srgbClr val="E6E1D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48640" y="6336792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5C6A77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RecursosDidaticos.com  ·  Peak a Boo by Cláudia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9692640" y="6336792"/>
            <a:ext cx="1280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5C6A77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10 / 22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11123676" y="6295644"/>
            <a:ext cx="502920" cy="502920"/>
          </a:xfrm>
          <a:prstGeom prst="ellipse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pic>
        <p:nvPicPr>
          <p:cNvPr id="10" name="Image 0" descr="/workspace/apresentacoes/work-2ano-familia-comunidade/img5/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55680" y="6327648"/>
            <a:ext cx="438912" cy="438912"/>
          </a:xfrm>
          <a:prstGeom prst="rect">
            <a:avLst/>
          </a:prstGeom>
        </p:spPr>
      </p:pic>
      <p:sp>
        <p:nvSpPr>
          <p:cNvPr id="12" name="Shape 8"/>
          <p:cNvSpPr/>
          <p:nvPr/>
        </p:nvSpPr>
        <p:spPr>
          <a:xfrm>
            <a:off x="548640" y="1234440"/>
            <a:ext cx="11091672" cy="4160520"/>
          </a:xfrm>
          <a:prstGeom prst="roundRect">
            <a:avLst>
              <a:gd name="adj" fmla="val 5495"/>
            </a:avLst>
          </a:prstGeom>
          <a:solidFill>
            <a:srgbClr val="FFFFFF"/>
          </a:solidFill>
          <a:ln w="19050">
            <a:solidFill>
              <a:srgbClr val="E6E1D6"/>
            </a:solidFill>
            <a:prstDash val="solid"/>
          </a:ln>
          <a:effectLst>
            <a:outerShdw sx="100000" sy="100000" kx="0" ky="0" algn="bl" rotWithShape="0" blurRad="127000" dist="38100" dir="5400000">
              <a:srgbClr val="1E3A5F">
                <a:alpha val="10000"/>
              </a:srgbClr>
            </a:outerShdw>
          </a:effectLst>
        </p:spPr>
      </p:sp>
      <p:pic>
        <p:nvPicPr>
          <p:cNvPr id="13" name="Image 1" descr="/workspace/apresentacoes/work-2ano-familia-comunidade/img5/d_papeis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6726" y="1371600"/>
            <a:ext cx="9715500" cy="3886200"/>
          </a:xfrm>
          <a:prstGeom prst="rect">
            <a:avLst/>
          </a:prstGeom>
        </p:spPr>
      </p:pic>
      <p:sp>
        <p:nvSpPr>
          <p:cNvPr id="14" name="Shape 9"/>
          <p:cNvSpPr/>
          <p:nvPr/>
        </p:nvSpPr>
        <p:spPr>
          <a:xfrm>
            <a:off x="548640" y="5486400"/>
            <a:ext cx="11091672" cy="658368"/>
          </a:xfrm>
          <a:prstGeom prst="roundRect">
            <a:avLst>
              <a:gd name="adj" fmla="val 27778"/>
            </a:avLst>
          </a:prstGeom>
          <a:solidFill>
            <a:srgbClr val="7B3FA6"/>
          </a:solidFill>
          <a:ln/>
        </p:spPr>
      </p:sp>
      <p:sp>
        <p:nvSpPr>
          <p:cNvPr id="15" name="Text 10"/>
          <p:cNvSpPr/>
          <p:nvPr/>
        </p:nvSpPr>
        <p:spPr>
          <a:xfrm>
            <a:off x="731520" y="5486400"/>
            <a:ext cx="106984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300" b="1" dirty="0">
                <a:solidFill>
                  <a:srgbClr val="FFFFFF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A mesma pessoa pertence a muitos grupos.</a:t>
            </a:r>
            <a:endParaRPr lang="en-US" sz="2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7B3FA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1280160" y="4480560"/>
            <a:ext cx="3840480" cy="3840480"/>
          </a:xfrm>
          <a:prstGeom prst="ellipse">
            <a:avLst/>
          </a:prstGeom>
          <a:solidFill>
            <a:srgbClr val="FFFFFF">
              <a:alpha val="15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10789920" y="-640080"/>
            <a:ext cx="2011680" cy="2011680"/>
          </a:xfrm>
          <a:prstGeom prst="ellipse">
            <a:avLst/>
          </a:prstGeom>
          <a:solidFill>
            <a:srgbClr val="FEDF62">
              <a:alpha val="60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731520" y="1417320"/>
            <a:ext cx="1828800" cy="548640"/>
          </a:xfrm>
          <a:prstGeom prst="roundRect">
            <a:avLst>
              <a:gd name="adj" fmla="val 50000"/>
            </a:avLst>
          </a:prstGeom>
          <a:solidFill>
            <a:srgbClr val="FEDF62"/>
          </a:solidFill>
          <a:ln/>
        </p:spPr>
      </p:sp>
      <p:sp>
        <p:nvSpPr>
          <p:cNvPr id="5" name="Text 3"/>
          <p:cNvSpPr/>
          <p:nvPr/>
        </p:nvSpPr>
        <p:spPr>
          <a:xfrm>
            <a:off x="731520" y="1417320"/>
            <a:ext cx="1828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1E3A5F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Parte 2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731520" y="2148840"/>
            <a:ext cx="530352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5000" b="1" dirty="0">
                <a:solidFill>
                  <a:srgbClr val="FFFFFF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Outras</a:t>
            </a:r>
            <a:endParaRPr lang="en-US" sz="5000" dirty="0"/>
          </a:p>
          <a:p>
            <a:pPr indent="0" marL="0">
              <a:buNone/>
            </a:pPr>
            <a:r>
              <a:rPr lang="en-US" sz="5000" b="1" dirty="0">
                <a:solidFill>
                  <a:srgbClr val="FFFFFF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culturas</a:t>
            </a:r>
            <a:endParaRPr lang="en-US" sz="5000" dirty="0"/>
          </a:p>
        </p:txBody>
      </p:sp>
      <p:sp>
        <p:nvSpPr>
          <p:cNvPr id="7" name="Text 5"/>
          <p:cNvSpPr/>
          <p:nvPr/>
        </p:nvSpPr>
        <p:spPr>
          <a:xfrm>
            <a:off x="731520" y="4069080"/>
            <a:ext cx="51206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Comida, roupa, música e palavras.</a:t>
            </a:r>
            <a:endParaRPr lang="en-US" sz="2400" dirty="0"/>
          </a:p>
        </p:txBody>
      </p:sp>
      <p:sp>
        <p:nvSpPr>
          <p:cNvPr id="8" name="Shape 6"/>
          <p:cNvSpPr/>
          <p:nvPr/>
        </p:nvSpPr>
        <p:spPr>
          <a:xfrm>
            <a:off x="6172200" y="914400"/>
            <a:ext cx="5486400" cy="4526280"/>
          </a:xfrm>
          <a:prstGeom prst="roundRect">
            <a:avLst>
              <a:gd name="adj" fmla="val 5051"/>
            </a:avLst>
          </a:prstGeom>
          <a:solidFill>
            <a:srgbClr val="FFFFFF"/>
          </a:solidFill>
          <a:ln w="1905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38100" dir="5400000">
              <a:srgbClr val="1E3A5F">
                <a:alpha val="10000"/>
              </a:srgbClr>
            </a:outerShdw>
          </a:effectLst>
        </p:spPr>
      </p:sp>
      <p:pic>
        <p:nvPicPr>
          <p:cNvPr id="9" name="Image 0" descr="/workspace/apresentacoes/work-2ano-familia-comunidade/img5/s12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09360" y="1223010"/>
            <a:ext cx="5212080" cy="3909060"/>
          </a:xfrm>
          <a:prstGeom prst="rect">
            <a:avLst/>
          </a:prstGeom>
        </p:spPr>
      </p:pic>
      <p:sp>
        <p:nvSpPr>
          <p:cNvPr id="10" name="Shape 7"/>
          <p:cNvSpPr/>
          <p:nvPr/>
        </p:nvSpPr>
        <p:spPr>
          <a:xfrm>
            <a:off x="548640" y="6263640"/>
            <a:ext cx="11091672" cy="0"/>
          </a:xfrm>
          <a:prstGeom prst="line">
            <a:avLst/>
          </a:prstGeom>
          <a:noFill/>
          <a:ln w="12700">
            <a:solidFill>
              <a:srgbClr val="C9B3DD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548640" y="6336792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RecursosDidaticos.com  ·  Peak a Boo by Cláudia</a:t>
            </a:r>
            <a:endParaRPr lang="en-US" sz="1100" dirty="0"/>
          </a:p>
        </p:txBody>
      </p:sp>
      <p:sp>
        <p:nvSpPr>
          <p:cNvPr id="12" name="Text 9"/>
          <p:cNvSpPr/>
          <p:nvPr/>
        </p:nvSpPr>
        <p:spPr>
          <a:xfrm>
            <a:off x="9692640" y="6336792"/>
            <a:ext cx="1280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11 / 22</a:t>
            </a:r>
            <a:endParaRPr lang="en-US" sz="1100" dirty="0"/>
          </a:p>
        </p:txBody>
      </p:sp>
      <p:sp>
        <p:nvSpPr>
          <p:cNvPr id="13" name="Shape 10"/>
          <p:cNvSpPr/>
          <p:nvPr/>
        </p:nvSpPr>
        <p:spPr>
          <a:xfrm>
            <a:off x="11123676" y="6295644"/>
            <a:ext cx="502920" cy="502920"/>
          </a:xfrm>
          <a:prstGeom prst="ellipse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pic>
        <p:nvPicPr>
          <p:cNvPr id="14" name="Image 1" descr="/workspace/apresentacoes/work-2ano-familia-comunidade/img5/logo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5680" y="6327648"/>
            <a:ext cx="438912" cy="438912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1018520" y="-320040"/>
            <a:ext cx="1463040" cy="1463040"/>
          </a:xfrm>
          <a:prstGeom prst="ellipse">
            <a:avLst/>
          </a:prstGeom>
          <a:solidFill>
            <a:srgbClr val="EFE4F7">
              <a:alpha val="45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10561320" y="502920"/>
            <a:ext cx="457200" cy="457200"/>
          </a:xfrm>
          <a:prstGeom prst="ellipse">
            <a:avLst/>
          </a:prstGeom>
          <a:solidFill>
            <a:srgbClr val="EFE4F7">
              <a:alpha val="65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10287000" y="228600"/>
            <a:ext cx="201168" cy="201168"/>
          </a:xfrm>
          <a:prstGeom prst="ellipse">
            <a:avLst/>
          </a:prstGeom>
          <a:solidFill>
            <a:srgbClr val="FEDF62">
              <a:alpha val="80000"/>
            </a:srgbClr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329184"/>
            <a:ext cx="960120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E3A5F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Como chegam até nós?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548640" y="6263640"/>
            <a:ext cx="11091672" cy="0"/>
          </a:xfrm>
          <a:prstGeom prst="line">
            <a:avLst/>
          </a:prstGeom>
          <a:noFill/>
          <a:ln w="12700">
            <a:solidFill>
              <a:srgbClr val="E6E1D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48640" y="6336792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5C6A77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RecursosDidaticos.com  ·  Peak a Boo by Cláudia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9692640" y="6336792"/>
            <a:ext cx="1280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5C6A77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12 / 22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11123676" y="6295644"/>
            <a:ext cx="502920" cy="502920"/>
          </a:xfrm>
          <a:prstGeom prst="ellipse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pic>
        <p:nvPicPr>
          <p:cNvPr id="10" name="Image 0" descr="/workspace/apresentacoes/work-2ano-familia-comunidade/img5/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55680" y="6327648"/>
            <a:ext cx="438912" cy="438912"/>
          </a:xfrm>
          <a:prstGeom prst="rect">
            <a:avLst/>
          </a:prstGeom>
        </p:spPr>
      </p:pic>
      <p:sp>
        <p:nvSpPr>
          <p:cNvPr id="12" name="Shape 8"/>
          <p:cNvSpPr/>
          <p:nvPr/>
        </p:nvSpPr>
        <p:spPr>
          <a:xfrm>
            <a:off x="548640" y="1417320"/>
            <a:ext cx="2430018" cy="3429000"/>
          </a:xfrm>
          <a:prstGeom prst="roundRect">
            <a:avLst>
              <a:gd name="adj" fmla="val 7526"/>
            </a:avLst>
          </a:prstGeom>
          <a:solidFill>
            <a:srgbClr val="EFE4F7"/>
          </a:solidFill>
          <a:ln w="19050">
            <a:solidFill>
              <a:srgbClr val="7B3FA6"/>
            </a:solidFill>
            <a:prstDash val="solid"/>
          </a:ln>
        </p:spPr>
      </p:sp>
      <p:sp>
        <p:nvSpPr>
          <p:cNvPr id="13" name="Shape 9"/>
          <p:cNvSpPr/>
          <p:nvPr/>
        </p:nvSpPr>
        <p:spPr>
          <a:xfrm>
            <a:off x="1329309" y="1645920"/>
            <a:ext cx="868680" cy="868680"/>
          </a:xfrm>
          <a:prstGeom prst="ellipse">
            <a:avLst/>
          </a:prstGeom>
          <a:solidFill>
            <a:srgbClr val="7B3FA6"/>
          </a:solidFill>
          <a:ln/>
        </p:spPr>
      </p:sp>
      <p:sp>
        <p:nvSpPr>
          <p:cNvPr id="14" name="Text 10"/>
          <p:cNvSpPr/>
          <p:nvPr/>
        </p:nvSpPr>
        <p:spPr>
          <a:xfrm>
            <a:off x="1329309" y="1645920"/>
            <a:ext cx="868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1</a:t>
            </a:r>
            <a:endParaRPr lang="en-US" sz="3000" dirty="0"/>
          </a:p>
        </p:txBody>
      </p:sp>
      <p:sp>
        <p:nvSpPr>
          <p:cNvPr id="15" name="Text 11"/>
          <p:cNvSpPr/>
          <p:nvPr/>
        </p:nvSpPr>
        <p:spPr>
          <a:xfrm>
            <a:off x="621792" y="2697480"/>
            <a:ext cx="2283714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1E3A5F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Viajamos</a:t>
            </a:r>
            <a:endParaRPr lang="en-US" sz="2600" dirty="0"/>
          </a:p>
        </p:txBody>
      </p:sp>
      <p:sp>
        <p:nvSpPr>
          <p:cNvPr id="16" name="Text 12"/>
          <p:cNvSpPr/>
          <p:nvPr/>
        </p:nvSpPr>
        <p:spPr>
          <a:xfrm>
            <a:off x="713232" y="3474720"/>
            <a:ext cx="2100834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100" b="1" dirty="0">
                <a:solidFill>
                  <a:srgbClr val="5E2E80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e conhecemos</a:t>
            </a:r>
            <a:endParaRPr lang="en-US" sz="2100" dirty="0"/>
          </a:p>
        </p:txBody>
      </p:sp>
      <p:sp>
        <p:nvSpPr>
          <p:cNvPr id="17" name="Shape 13"/>
          <p:cNvSpPr/>
          <p:nvPr/>
        </p:nvSpPr>
        <p:spPr>
          <a:xfrm>
            <a:off x="3033522" y="2926080"/>
            <a:ext cx="347472" cy="457200"/>
          </a:xfrm>
          <a:prstGeom prst="rightArrow">
            <a:avLst/>
          </a:prstGeom>
          <a:solidFill>
            <a:srgbClr val="7B3FA6"/>
          </a:solidFill>
          <a:ln/>
        </p:spPr>
      </p:sp>
      <p:sp>
        <p:nvSpPr>
          <p:cNvPr id="18" name="Shape 14"/>
          <p:cNvSpPr/>
          <p:nvPr/>
        </p:nvSpPr>
        <p:spPr>
          <a:xfrm>
            <a:off x="3435858" y="1417320"/>
            <a:ext cx="2430018" cy="3429000"/>
          </a:xfrm>
          <a:prstGeom prst="roundRect">
            <a:avLst>
              <a:gd name="adj" fmla="val 7526"/>
            </a:avLst>
          </a:prstGeom>
          <a:solidFill>
            <a:srgbClr val="FFEBD6"/>
          </a:solidFill>
          <a:ln w="19050">
            <a:solidFill>
              <a:srgbClr val="FF8226"/>
            </a:solidFill>
            <a:prstDash val="solid"/>
          </a:ln>
        </p:spPr>
      </p:sp>
      <p:sp>
        <p:nvSpPr>
          <p:cNvPr id="19" name="Shape 15"/>
          <p:cNvSpPr/>
          <p:nvPr/>
        </p:nvSpPr>
        <p:spPr>
          <a:xfrm>
            <a:off x="4216527" y="1645920"/>
            <a:ext cx="868680" cy="868680"/>
          </a:xfrm>
          <a:prstGeom prst="ellipse">
            <a:avLst/>
          </a:prstGeom>
          <a:solidFill>
            <a:srgbClr val="FF8226"/>
          </a:solidFill>
          <a:ln/>
        </p:spPr>
      </p:sp>
      <p:sp>
        <p:nvSpPr>
          <p:cNvPr id="20" name="Text 16"/>
          <p:cNvSpPr/>
          <p:nvPr/>
        </p:nvSpPr>
        <p:spPr>
          <a:xfrm>
            <a:off x="4216527" y="1645920"/>
            <a:ext cx="868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1E3A5F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2</a:t>
            </a:r>
            <a:endParaRPr lang="en-US" sz="3000" dirty="0"/>
          </a:p>
        </p:txBody>
      </p:sp>
      <p:sp>
        <p:nvSpPr>
          <p:cNvPr id="21" name="Text 17"/>
          <p:cNvSpPr/>
          <p:nvPr/>
        </p:nvSpPr>
        <p:spPr>
          <a:xfrm>
            <a:off x="3509010" y="2697480"/>
            <a:ext cx="2283714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1E3A5F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Chegam</a:t>
            </a:r>
            <a:endParaRPr lang="en-US" sz="2600" dirty="0"/>
          </a:p>
        </p:txBody>
      </p:sp>
      <p:sp>
        <p:nvSpPr>
          <p:cNvPr id="22" name="Text 18"/>
          <p:cNvSpPr/>
          <p:nvPr/>
        </p:nvSpPr>
        <p:spPr>
          <a:xfrm>
            <a:off x="3600450" y="3474720"/>
            <a:ext cx="2100834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100" b="1" dirty="0">
                <a:solidFill>
                  <a:srgbClr val="5E2E80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novos vizinhos</a:t>
            </a:r>
            <a:endParaRPr lang="en-US" sz="2100" dirty="0"/>
          </a:p>
        </p:txBody>
      </p:sp>
      <p:sp>
        <p:nvSpPr>
          <p:cNvPr id="23" name="Shape 19"/>
          <p:cNvSpPr/>
          <p:nvPr/>
        </p:nvSpPr>
        <p:spPr>
          <a:xfrm>
            <a:off x="5920740" y="2926080"/>
            <a:ext cx="347472" cy="457200"/>
          </a:xfrm>
          <a:prstGeom prst="rightArrow">
            <a:avLst/>
          </a:prstGeom>
          <a:solidFill>
            <a:srgbClr val="7B3FA6"/>
          </a:solidFill>
          <a:ln/>
        </p:spPr>
      </p:sp>
      <p:sp>
        <p:nvSpPr>
          <p:cNvPr id="24" name="Shape 20"/>
          <p:cNvSpPr/>
          <p:nvPr/>
        </p:nvSpPr>
        <p:spPr>
          <a:xfrm>
            <a:off x="6323076" y="1417320"/>
            <a:ext cx="2430018" cy="3429000"/>
          </a:xfrm>
          <a:prstGeom prst="roundRect">
            <a:avLst>
              <a:gd name="adj" fmla="val 7526"/>
            </a:avLst>
          </a:prstGeom>
          <a:solidFill>
            <a:srgbClr val="E3F6EC"/>
          </a:solidFill>
          <a:ln w="19050">
            <a:solidFill>
              <a:srgbClr val="2E8A5C"/>
            </a:solidFill>
            <a:prstDash val="solid"/>
          </a:ln>
        </p:spPr>
      </p:sp>
      <p:sp>
        <p:nvSpPr>
          <p:cNvPr id="25" name="Shape 21"/>
          <p:cNvSpPr/>
          <p:nvPr/>
        </p:nvSpPr>
        <p:spPr>
          <a:xfrm>
            <a:off x="7103745" y="1645920"/>
            <a:ext cx="868680" cy="868680"/>
          </a:xfrm>
          <a:prstGeom prst="ellipse">
            <a:avLst/>
          </a:prstGeom>
          <a:solidFill>
            <a:srgbClr val="2E8A5C"/>
          </a:solidFill>
          <a:ln/>
        </p:spPr>
      </p:sp>
      <p:sp>
        <p:nvSpPr>
          <p:cNvPr id="26" name="Text 22"/>
          <p:cNvSpPr/>
          <p:nvPr/>
        </p:nvSpPr>
        <p:spPr>
          <a:xfrm>
            <a:off x="7103745" y="1645920"/>
            <a:ext cx="868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3</a:t>
            </a:r>
            <a:endParaRPr lang="en-US" sz="3000" dirty="0"/>
          </a:p>
        </p:txBody>
      </p:sp>
      <p:sp>
        <p:nvSpPr>
          <p:cNvPr id="27" name="Text 23"/>
          <p:cNvSpPr/>
          <p:nvPr/>
        </p:nvSpPr>
        <p:spPr>
          <a:xfrm>
            <a:off x="6396228" y="2697480"/>
            <a:ext cx="2283714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1E3A5F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Ouvimos</a:t>
            </a:r>
            <a:endParaRPr lang="en-US" sz="2600" dirty="0"/>
          </a:p>
        </p:txBody>
      </p:sp>
      <p:sp>
        <p:nvSpPr>
          <p:cNvPr id="28" name="Text 24"/>
          <p:cNvSpPr/>
          <p:nvPr/>
        </p:nvSpPr>
        <p:spPr>
          <a:xfrm>
            <a:off x="6487668" y="3474720"/>
            <a:ext cx="2100834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100" b="1" dirty="0">
                <a:solidFill>
                  <a:srgbClr val="5E2E80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música e histórias</a:t>
            </a:r>
            <a:endParaRPr lang="en-US" sz="2100" dirty="0"/>
          </a:p>
        </p:txBody>
      </p:sp>
      <p:sp>
        <p:nvSpPr>
          <p:cNvPr id="29" name="Shape 25"/>
          <p:cNvSpPr/>
          <p:nvPr/>
        </p:nvSpPr>
        <p:spPr>
          <a:xfrm>
            <a:off x="8807958" y="2926080"/>
            <a:ext cx="347472" cy="457200"/>
          </a:xfrm>
          <a:prstGeom prst="rightArrow">
            <a:avLst/>
          </a:prstGeom>
          <a:solidFill>
            <a:srgbClr val="7B3FA6"/>
          </a:solidFill>
          <a:ln/>
        </p:spPr>
      </p:sp>
      <p:sp>
        <p:nvSpPr>
          <p:cNvPr id="30" name="Shape 26"/>
          <p:cNvSpPr/>
          <p:nvPr/>
        </p:nvSpPr>
        <p:spPr>
          <a:xfrm>
            <a:off x="9210294" y="1417320"/>
            <a:ext cx="2430018" cy="3429000"/>
          </a:xfrm>
          <a:prstGeom prst="roundRect">
            <a:avLst>
              <a:gd name="adj" fmla="val 7526"/>
            </a:avLst>
          </a:prstGeom>
          <a:solidFill>
            <a:srgbClr val="E0F5FA"/>
          </a:solidFill>
          <a:ln w="19050">
            <a:solidFill>
              <a:srgbClr val="0A7894"/>
            </a:solidFill>
            <a:prstDash val="solid"/>
          </a:ln>
        </p:spPr>
      </p:sp>
      <p:sp>
        <p:nvSpPr>
          <p:cNvPr id="31" name="Shape 27"/>
          <p:cNvSpPr/>
          <p:nvPr/>
        </p:nvSpPr>
        <p:spPr>
          <a:xfrm>
            <a:off x="9990963" y="1645920"/>
            <a:ext cx="868680" cy="868680"/>
          </a:xfrm>
          <a:prstGeom prst="ellipse">
            <a:avLst/>
          </a:prstGeom>
          <a:solidFill>
            <a:srgbClr val="0A7894"/>
          </a:solidFill>
          <a:ln/>
        </p:spPr>
      </p:sp>
      <p:sp>
        <p:nvSpPr>
          <p:cNvPr id="32" name="Text 28"/>
          <p:cNvSpPr/>
          <p:nvPr/>
        </p:nvSpPr>
        <p:spPr>
          <a:xfrm>
            <a:off x="9990963" y="1645920"/>
            <a:ext cx="868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4</a:t>
            </a:r>
            <a:endParaRPr lang="en-US" sz="3000" dirty="0"/>
          </a:p>
        </p:txBody>
      </p:sp>
      <p:sp>
        <p:nvSpPr>
          <p:cNvPr id="33" name="Text 29"/>
          <p:cNvSpPr/>
          <p:nvPr/>
        </p:nvSpPr>
        <p:spPr>
          <a:xfrm>
            <a:off x="9283446" y="2697480"/>
            <a:ext cx="2283714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1E3A5F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Partilhamos</a:t>
            </a:r>
            <a:endParaRPr lang="en-US" sz="2600" dirty="0"/>
          </a:p>
        </p:txBody>
      </p:sp>
      <p:sp>
        <p:nvSpPr>
          <p:cNvPr id="34" name="Text 30"/>
          <p:cNvSpPr/>
          <p:nvPr/>
        </p:nvSpPr>
        <p:spPr>
          <a:xfrm>
            <a:off x="9374886" y="3474720"/>
            <a:ext cx="2100834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100" b="1" dirty="0">
                <a:solidFill>
                  <a:srgbClr val="5E2E80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e aprendemos</a:t>
            </a:r>
            <a:endParaRPr lang="en-US" sz="2100" dirty="0"/>
          </a:p>
        </p:txBody>
      </p:sp>
      <p:sp>
        <p:nvSpPr>
          <p:cNvPr id="35" name="Shape 31"/>
          <p:cNvSpPr/>
          <p:nvPr/>
        </p:nvSpPr>
        <p:spPr>
          <a:xfrm>
            <a:off x="548640" y="5029200"/>
            <a:ext cx="11091672" cy="868680"/>
          </a:xfrm>
          <a:prstGeom prst="roundRect">
            <a:avLst>
              <a:gd name="adj" fmla="val 21053"/>
            </a:avLst>
          </a:prstGeom>
          <a:solidFill>
            <a:srgbClr val="EFE4F7"/>
          </a:solidFill>
          <a:ln w="19050">
            <a:solidFill>
              <a:srgbClr val="7B3FA6"/>
            </a:solidFill>
            <a:prstDash val="solid"/>
          </a:ln>
        </p:spPr>
      </p:sp>
      <p:sp>
        <p:nvSpPr>
          <p:cNvPr id="36" name="Text 32"/>
          <p:cNvSpPr/>
          <p:nvPr/>
        </p:nvSpPr>
        <p:spPr>
          <a:xfrm>
            <a:off x="731520" y="5029200"/>
            <a:ext cx="106984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300" b="1" dirty="0">
                <a:solidFill>
                  <a:srgbClr val="1E3A5F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Partilhar culturas faz-nos aprender.</a:t>
            </a:r>
            <a:endParaRPr lang="en-US" sz="2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1018520" y="-320040"/>
            <a:ext cx="1463040" cy="1463040"/>
          </a:xfrm>
          <a:prstGeom prst="ellipse">
            <a:avLst/>
          </a:prstGeom>
          <a:solidFill>
            <a:srgbClr val="EFE4F7">
              <a:alpha val="45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10561320" y="502920"/>
            <a:ext cx="457200" cy="457200"/>
          </a:xfrm>
          <a:prstGeom prst="ellipse">
            <a:avLst/>
          </a:prstGeom>
          <a:solidFill>
            <a:srgbClr val="EFE4F7">
              <a:alpha val="65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10287000" y="228600"/>
            <a:ext cx="201168" cy="201168"/>
          </a:xfrm>
          <a:prstGeom prst="ellipse">
            <a:avLst/>
          </a:prstGeom>
          <a:solidFill>
            <a:srgbClr val="FEDF62">
              <a:alpha val="80000"/>
            </a:srgbClr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329184"/>
            <a:ext cx="960120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E3A5F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Outros países no meu dia a dia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548640" y="6263640"/>
            <a:ext cx="11091672" cy="0"/>
          </a:xfrm>
          <a:prstGeom prst="line">
            <a:avLst/>
          </a:prstGeom>
          <a:noFill/>
          <a:ln w="12700">
            <a:solidFill>
              <a:srgbClr val="E6E1D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48640" y="6336792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5C6A77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RecursosDidaticos.com  ·  Peak a Boo by Cláudia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9692640" y="6336792"/>
            <a:ext cx="1280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5C6A77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13 / 22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11123676" y="6295644"/>
            <a:ext cx="502920" cy="502920"/>
          </a:xfrm>
          <a:prstGeom prst="ellipse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pic>
        <p:nvPicPr>
          <p:cNvPr id="10" name="Image 0" descr="/workspace/apresentacoes/work-2ano-familia-comunidade/img5/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55680" y="6327648"/>
            <a:ext cx="438912" cy="438912"/>
          </a:xfrm>
          <a:prstGeom prst="rect">
            <a:avLst/>
          </a:prstGeom>
        </p:spPr>
      </p:pic>
      <p:sp>
        <p:nvSpPr>
          <p:cNvPr id="12" name="Shape 8"/>
          <p:cNvSpPr/>
          <p:nvPr/>
        </p:nvSpPr>
        <p:spPr>
          <a:xfrm>
            <a:off x="548640" y="1325880"/>
            <a:ext cx="2498598" cy="3566160"/>
          </a:xfrm>
          <a:prstGeom prst="roundRect">
            <a:avLst>
              <a:gd name="adj" fmla="val 7319"/>
            </a:avLst>
          </a:prstGeom>
          <a:solidFill>
            <a:srgbClr val="FFEBD6"/>
          </a:solidFill>
          <a:ln w="19050">
            <a:solidFill>
              <a:srgbClr val="FF8226"/>
            </a:solidFill>
            <a:prstDash val="solid"/>
          </a:ln>
        </p:spPr>
      </p:sp>
      <p:sp>
        <p:nvSpPr>
          <p:cNvPr id="13" name="Shape 9"/>
          <p:cNvSpPr/>
          <p:nvPr/>
        </p:nvSpPr>
        <p:spPr>
          <a:xfrm>
            <a:off x="731520" y="1481328"/>
            <a:ext cx="2132838" cy="1463040"/>
          </a:xfrm>
          <a:prstGeom prst="roundRect">
            <a:avLst>
              <a:gd name="adj" fmla="val 9375"/>
            </a:avLst>
          </a:prstGeom>
          <a:solidFill>
            <a:srgbClr val="FFFFFF"/>
          </a:solidFill>
          <a:ln w="12700">
            <a:solidFill>
              <a:srgbClr val="E6E1D6"/>
            </a:solidFill>
            <a:prstDash val="solid"/>
          </a:ln>
        </p:spPr>
      </p:sp>
      <p:pic>
        <p:nvPicPr>
          <p:cNvPr id="14" name="Image 1" descr="/workspace/apresentacoes/work-2ano-familia-comunidade/img5/i_comida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9718" y="1536192"/>
            <a:ext cx="1876441" cy="1353312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621792" y="3017520"/>
            <a:ext cx="235229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1E3A5F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Comida</a:t>
            </a:r>
            <a:endParaRPr lang="en-US" sz="2800" dirty="0"/>
          </a:p>
        </p:txBody>
      </p:sp>
      <p:sp>
        <p:nvSpPr>
          <p:cNvPr id="16" name="Text 11"/>
          <p:cNvSpPr/>
          <p:nvPr/>
        </p:nvSpPr>
        <p:spPr>
          <a:xfrm>
            <a:off x="685800" y="3657600"/>
            <a:ext cx="222427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300" b="1" dirty="0">
                <a:solidFill>
                  <a:srgbClr val="5E2E80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a piza</a:t>
            </a:r>
            <a:endParaRPr lang="en-US" sz="2300" dirty="0"/>
          </a:p>
        </p:txBody>
      </p:sp>
      <p:sp>
        <p:nvSpPr>
          <p:cNvPr id="17" name="Shape 12"/>
          <p:cNvSpPr/>
          <p:nvPr/>
        </p:nvSpPr>
        <p:spPr>
          <a:xfrm>
            <a:off x="3412998" y="1325880"/>
            <a:ext cx="2498598" cy="3566160"/>
          </a:xfrm>
          <a:prstGeom prst="roundRect">
            <a:avLst>
              <a:gd name="adj" fmla="val 7319"/>
            </a:avLst>
          </a:prstGeom>
          <a:solidFill>
            <a:srgbClr val="E0F5FA"/>
          </a:solidFill>
          <a:ln w="19050">
            <a:solidFill>
              <a:srgbClr val="0A7894"/>
            </a:solidFill>
            <a:prstDash val="solid"/>
          </a:ln>
        </p:spPr>
      </p:sp>
      <p:sp>
        <p:nvSpPr>
          <p:cNvPr id="18" name="Shape 13"/>
          <p:cNvSpPr/>
          <p:nvPr/>
        </p:nvSpPr>
        <p:spPr>
          <a:xfrm>
            <a:off x="3595878" y="1481328"/>
            <a:ext cx="2132838" cy="1463040"/>
          </a:xfrm>
          <a:prstGeom prst="roundRect">
            <a:avLst>
              <a:gd name="adj" fmla="val 9375"/>
            </a:avLst>
          </a:prstGeom>
          <a:solidFill>
            <a:srgbClr val="FFFFFF"/>
          </a:solidFill>
          <a:ln w="12700">
            <a:solidFill>
              <a:srgbClr val="E6E1D6"/>
            </a:solidFill>
            <a:prstDash val="solid"/>
          </a:ln>
        </p:spPr>
      </p:sp>
      <p:pic>
        <p:nvPicPr>
          <p:cNvPr id="19" name="Image 2" descr="/workspace/apresentacoes/work-2ano-familia-comunidade/img5/i_roupa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4076" y="1536192"/>
            <a:ext cx="1876441" cy="1353312"/>
          </a:xfrm>
          <a:prstGeom prst="rect">
            <a:avLst/>
          </a:prstGeom>
        </p:spPr>
      </p:pic>
      <p:sp>
        <p:nvSpPr>
          <p:cNvPr id="20" name="Text 14"/>
          <p:cNvSpPr/>
          <p:nvPr/>
        </p:nvSpPr>
        <p:spPr>
          <a:xfrm>
            <a:off x="3486150" y="3017520"/>
            <a:ext cx="235229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1E3A5F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Roupa</a:t>
            </a:r>
            <a:endParaRPr lang="en-US" sz="2800" dirty="0"/>
          </a:p>
        </p:txBody>
      </p:sp>
      <p:sp>
        <p:nvSpPr>
          <p:cNvPr id="21" name="Text 15"/>
          <p:cNvSpPr/>
          <p:nvPr/>
        </p:nvSpPr>
        <p:spPr>
          <a:xfrm>
            <a:off x="3550158" y="3657600"/>
            <a:ext cx="222427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300" b="1" dirty="0">
                <a:solidFill>
                  <a:srgbClr val="5E2E80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as calças de ganga</a:t>
            </a:r>
            <a:endParaRPr lang="en-US" sz="2300" dirty="0"/>
          </a:p>
        </p:txBody>
      </p:sp>
      <p:sp>
        <p:nvSpPr>
          <p:cNvPr id="22" name="Shape 16"/>
          <p:cNvSpPr/>
          <p:nvPr/>
        </p:nvSpPr>
        <p:spPr>
          <a:xfrm>
            <a:off x="6277356" y="1325880"/>
            <a:ext cx="2498598" cy="3566160"/>
          </a:xfrm>
          <a:prstGeom prst="roundRect">
            <a:avLst>
              <a:gd name="adj" fmla="val 7319"/>
            </a:avLst>
          </a:prstGeom>
          <a:solidFill>
            <a:srgbClr val="EFE4F7"/>
          </a:solidFill>
          <a:ln w="19050">
            <a:solidFill>
              <a:srgbClr val="7B3FA6"/>
            </a:solidFill>
            <a:prstDash val="solid"/>
          </a:ln>
        </p:spPr>
      </p:sp>
      <p:sp>
        <p:nvSpPr>
          <p:cNvPr id="23" name="Shape 17"/>
          <p:cNvSpPr/>
          <p:nvPr/>
        </p:nvSpPr>
        <p:spPr>
          <a:xfrm>
            <a:off x="6460236" y="1481328"/>
            <a:ext cx="2132838" cy="1463040"/>
          </a:xfrm>
          <a:prstGeom prst="roundRect">
            <a:avLst>
              <a:gd name="adj" fmla="val 9375"/>
            </a:avLst>
          </a:prstGeom>
          <a:solidFill>
            <a:srgbClr val="FFFFFF"/>
          </a:solidFill>
          <a:ln w="12700">
            <a:solidFill>
              <a:srgbClr val="E6E1D6"/>
            </a:solidFill>
            <a:prstDash val="solid"/>
          </a:ln>
        </p:spPr>
      </p:sp>
      <p:pic>
        <p:nvPicPr>
          <p:cNvPr id="24" name="Image 3" descr="/workspace/apresentacoes/work-2ano-familia-comunidade/img5/i_piano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88434" y="1536192"/>
            <a:ext cx="1876441" cy="1353312"/>
          </a:xfrm>
          <a:prstGeom prst="rect">
            <a:avLst/>
          </a:prstGeom>
        </p:spPr>
      </p:pic>
      <p:sp>
        <p:nvSpPr>
          <p:cNvPr id="25" name="Text 18"/>
          <p:cNvSpPr/>
          <p:nvPr/>
        </p:nvSpPr>
        <p:spPr>
          <a:xfrm>
            <a:off x="6350508" y="3017520"/>
            <a:ext cx="235229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1E3A5F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Música</a:t>
            </a:r>
            <a:endParaRPr lang="en-US" sz="2800" dirty="0"/>
          </a:p>
        </p:txBody>
      </p:sp>
      <p:sp>
        <p:nvSpPr>
          <p:cNvPr id="26" name="Text 19"/>
          <p:cNvSpPr/>
          <p:nvPr/>
        </p:nvSpPr>
        <p:spPr>
          <a:xfrm>
            <a:off x="6414516" y="3657600"/>
            <a:ext cx="222427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300" b="1" dirty="0">
                <a:solidFill>
                  <a:srgbClr val="5E2E80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o piano</a:t>
            </a:r>
            <a:endParaRPr lang="en-US" sz="2300" dirty="0"/>
          </a:p>
        </p:txBody>
      </p:sp>
      <p:sp>
        <p:nvSpPr>
          <p:cNvPr id="27" name="Shape 20"/>
          <p:cNvSpPr/>
          <p:nvPr/>
        </p:nvSpPr>
        <p:spPr>
          <a:xfrm>
            <a:off x="9141714" y="1325880"/>
            <a:ext cx="2498598" cy="3566160"/>
          </a:xfrm>
          <a:prstGeom prst="roundRect">
            <a:avLst>
              <a:gd name="adj" fmla="val 7319"/>
            </a:avLst>
          </a:prstGeom>
          <a:solidFill>
            <a:srgbClr val="E3F6EC"/>
          </a:solidFill>
          <a:ln w="19050">
            <a:solidFill>
              <a:srgbClr val="2E8A5C"/>
            </a:solidFill>
            <a:prstDash val="solid"/>
          </a:ln>
        </p:spPr>
      </p:sp>
      <p:sp>
        <p:nvSpPr>
          <p:cNvPr id="28" name="Shape 21"/>
          <p:cNvSpPr/>
          <p:nvPr/>
        </p:nvSpPr>
        <p:spPr>
          <a:xfrm>
            <a:off x="9324594" y="1481328"/>
            <a:ext cx="2132838" cy="1463040"/>
          </a:xfrm>
          <a:prstGeom prst="roundRect">
            <a:avLst>
              <a:gd name="adj" fmla="val 9375"/>
            </a:avLst>
          </a:prstGeom>
          <a:solidFill>
            <a:srgbClr val="FFFFFF"/>
          </a:solidFill>
          <a:ln w="12700">
            <a:solidFill>
              <a:srgbClr val="E6E1D6"/>
            </a:solidFill>
            <a:prstDash val="solid"/>
          </a:ln>
        </p:spPr>
      </p:sp>
      <p:pic>
        <p:nvPicPr>
          <p:cNvPr id="29" name="Image 4" descr="/workspace/apresentacoes/work-2ano-familia-comunidade/img5/i_palavras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52792" y="1536192"/>
            <a:ext cx="1876441" cy="1353312"/>
          </a:xfrm>
          <a:prstGeom prst="rect">
            <a:avLst/>
          </a:prstGeom>
        </p:spPr>
      </p:pic>
      <p:sp>
        <p:nvSpPr>
          <p:cNvPr id="30" name="Text 22"/>
          <p:cNvSpPr/>
          <p:nvPr/>
        </p:nvSpPr>
        <p:spPr>
          <a:xfrm>
            <a:off x="9214866" y="3017520"/>
            <a:ext cx="235229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1E3A5F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Palavras</a:t>
            </a:r>
            <a:endParaRPr lang="en-US" sz="2800" dirty="0"/>
          </a:p>
        </p:txBody>
      </p:sp>
      <p:sp>
        <p:nvSpPr>
          <p:cNvPr id="31" name="Text 23"/>
          <p:cNvSpPr/>
          <p:nvPr/>
        </p:nvSpPr>
        <p:spPr>
          <a:xfrm>
            <a:off x="9278874" y="3657600"/>
            <a:ext cx="222427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300" b="1" dirty="0">
                <a:solidFill>
                  <a:srgbClr val="5E2E80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futebol, almofada</a:t>
            </a:r>
            <a:endParaRPr lang="en-US" sz="2300" dirty="0"/>
          </a:p>
        </p:txBody>
      </p:sp>
      <p:sp>
        <p:nvSpPr>
          <p:cNvPr id="32" name="Shape 24"/>
          <p:cNvSpPr/>
          <p:nvPr/>
        </p:nvSpPr>
        <p:spPr>
          <a:xfrm>
            <a:off x="548640" y="5074920"/>
            <a:ext cx="11091672" cy="822960"/>
          </a:xfrm>
          <a:prstGeom prst="roundRect">
            <a:avLst>
              <a:gd name="adj" fmla="val 22222"/>
            </a:avLst>
          </a:prstGeom>
          <a:solidFill>
            <a:srgbClr val="7B3FA6"/>
          </a:solidFill>
          <a:ln/>
        </p:spPr>
      </p:sp>
      <p:sp>
        <p:nvSpPr>
          <p:cNvPr id="33" name="Text 25"/>
          <p:cNvSpPr/>
          <p:nvPr/>
        </p:nvSpPr>
        <p:spPr>
          <a:xfrm>
            <a:off x="731520" y="5074920"/>
            <a:ext cx="10698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Outros países estão no meu dia a dia.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1018520" y="-320040"/>
            <a:ext cx="1463040" cy="1463040"/>
          </a:xfrm>
          <a:prstGeom prst="ellipse">
            <a:avLst/>
          </a:prstGeom>
          <a:solidFill>
            <a:srgbClr val="EFE4F7">
              <a:alpha val="45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10561320" y="502920"/>
            <a:ext cx="457200" cy="457200"/>
          </a:xfrm>
          <a:prstGeom prst="ellipse">
            <a:avLst/>
          </a:prstGeom>
          <a:solidFill>
            <a:srgbClr val="EFE4F7">
              <a:alpha val="65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10287000" y="228600"/>
            <a:ext cx="201168" cy="201168"/>
          </a:xfrm>
          <a:prstGeom prst="ellipse">
            <a:avLst/>
          </a:prstGeom>
          <a:solidFill>
            <a:srgbClr val="FEDF62">
              <a:alpha val="80000"/>
            </a:srgbClr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329184"/>
            <a:ext cx="960120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E3A5F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A piza veio de Itália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548640" y="6263640"/>
            <a:ext cx="11091672" cy="0"/>
          </a:xfrm>
          <a:prstGeom prst="line">
            <a:avLst/>
          </a:prstGeom>
          <a:noFill/>
          <a:ln w="12700">
            <a:solidFill>
              <a:srgbClr val="E6E1D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48640" y="6336792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5C6A77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RecursosDidaticos.com  ·  Peak a Boo by Cláudia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9692640" y="6336792"/>
            <a:ext cx="1280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5C6A77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14 / 22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11123676" y="6295644"/>
            <a:ext cx="502920" cy="502920"/>
          </a:xfrm>
          <a:prstGeom prst="ellipse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pic>
        <p:nvPicPr>
          <p:cNvPr id="10" name="Image 0" descr="/workspace/apresentacoes/work-2ano-familia-comunidade/img5/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55680" y="6327648"/>
            <a:ext cx="438912" cy="438912"/>
          </a:xfrm>
          <a:prstGeom prst="rect">
            <a:avLst/>
          </a:prstGeom>
        </p:spPr>
      </p:pic>
      <p:sp>
        <p:nvSpPr>
          <p:cNvPr id="12" name="Shape 8"/>
          <p:cNvSpPr/>
          <p:nvPr/>
        </p:nvSpPr>
        <p:spPr>
          <a:xfrm>
            <a:off x="502920" y="1325880"/>
            <a:ext cx="6035040" cy="45720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9050">
            <a:solidFill>
              <a:srgbClr val="E6E1D6"/>
            </a:solidFill>
            <a:prstDash val="solid"/>
          </a:ln>
          <a:effectLst>
            <a:outerShdw sx="100000" sy="100000" kx="0" ky="0" algn="bl" rotWithShape="0" blurRad="127000" dist="38100" dir="5400000">
              <a:srgbClr val="1E3A5F">
                <a:alpha val="10000"/>
              </a:srgbClr>
            </a:outerShdw>
          </a:effectLst>
        </p:spPr>
      </p:sp>
      <p:pic>
        <p:nvPicPr>
          <p:cNvPr id="13" name="Image 1" descr="/workspace/apresentacoes/work-2ano-familia-comunidade/img5/s14.jp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160" y="1463040"/>
            <a:ext cx="5242560" cy="3931920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640080" y="5440680"/>
            <a:ext cx="57607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5C6A77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Ilustração decorativa</a:t>
            </a:r>
            <a:endParaRPr lang="en-US" sz="1100" dirty="0"/>
          </a:p>
        </p:txBody>
      </p:sp>
      <p:sp>
        <p:nvSpPr>
          <p:cNvPr id="15" name="Shape 10"/>
          <p:cNvSpPr/>
          <p:nvPr/>
        </p:nvSpPr>
        <p:spPr>
          <a:xfrm>
            <a:off x="6766560" y="1325880"/>
            <a:ext cx="4892040" cy="4572000"/>
          </a:xfrm>
          <a:prstGeom prst="roundRect">
            <a:avLst>
              <a:gd name="adj" fmla="val 4000"/>
            </a:avLst>
          </a:prstGeom>
          <a:solidFill>
            <a:srgbClr val="EFE4F7"/>
          </a:solidFill>
          <a:ln w="19050">
            <a:solidFill>
              <a:srgbClr val="7B3FA6"/>
            </a:solidFill>
            <a:prstDash val="solid"/>
          </a:ln>
        </p:spPr>
      </p:sp>
      <p:sp>
        <p:nvSpPr>
          <p:cNvPr id="16" name="Shape 11"/>
          <p:cNvSpPr/>
          <p:nvPr/>
        </p:nvSpPr>
        <p:spPr>
          <a:xfrm>
            <a:off x="7040880" y="1572768"/>
            <a:ext cx="2926080" cy="530352"/>
          </a:xfrm>
          <a:prstGeom prst="roundRect">
            <a:avLst>
              <a:gd name="adj" fmla="val 50000"/>
            </a:avLst>
          </a:prstGeom>
          <a:solidFill>
            <a:srgbClr val="FEDF62"/>
          </a:solidFill>
          <a:ln/>
        </p:spPr>
      </p:sp>
      <p:sp>
        <p:nvSpPr>
          <p:cNvPr id="17" name="Text 12"/>
          <p:cNvSpPr/>
          <p:nvPr/>
        </p:nvSpPr>
        <p:spPr>
          <a:xfrm>
            <a:off x="7040880" y="1572768"/>
            <a:ext cx="29260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1E3A5F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Alimentação</a:t>
            </a:r>
            <a:endParaRPr lang="en-US" sz="2000" dirty="0"/>
          </a:p>
        </p:txBody>
      </p:sp>
      <p:sp>
        <p:nvSpPr>
          <p:cNvPr id="18" name="Text 13"/>
          <p:cNvSpPr/>
          <p:nvPr/>
        </p:nvSpPr>
        <p:spPr>
          <a:xfrm>
            <a:off x="7040880" y="2240280"/>
            <a:ext cx="434340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1E3A5F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A piza é um prato</a:t>
            </a:r>
            <a:endParaRPr lang="en-US" sz="2500" dirty="0"/>
          </a:p>
          <a:p>
            <a:pPr indent="0" marL="0">
              <a:buNone/>
            </a:pPr>
            <a:r>
              <a:rPr lang="en-US" sz="2500" b="1" dirty="0">
                <a:solidFill>
                  <a:srgbClr val="1E3A5F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italiano.</a:t>
            </a:r>
            <a:endParaRPr lang="en-US" sz="2500" dirty="0"/>
          </a:p>
        </p:txBody>
      </p:sp>
      <p:sp>
        <p:nvSpPr>
          <p:cNvPr id="19" name="Shape 14"/>
          <p:cNvSpPr/>
          <p:nvPr/>
        </p:nvSpPr>
        <p:spPr>
          <a:xfrm>
            <a:off x="6995160" y="4114800"/>
            <a:ext cx="4434840" cy="1600200"/>
          </a:xfrm>
          <a:prstGeom prst="roundRect">
            <a:avLst>
              <a:gd name="adj" fmla="val 11429"/>
            </a:avLst>
          </a:prstGeom>
          <a:solidFill>
            <a:srgbClr val="FFFFFF"/>
          </a:solidFill>
          <a:ln w="19050">
            <a:solidFill>
              <a:srgbClr val="E6E1D6"/>
            </a:solidFill>
            <a:prstDash val="solid"/>
          </a:ln>
        </p:spPr>
      </p:sp>
      <p:sp>
        <p:nvSpPr>
          <p:cNvPr id="20" name="Shape 15"/>
          <p:cNvSpPr/>
          <p:nvPr/>
        </p:nvSpPr>
        <p:spPr>
          <a:xfrm>
            <a:off x="7223760" y="4242816"/>
            <a:ext cx="2377440" cy="457200"/>
          </a:xfrm>
          <a:prstGeom prst="roundRect">
            <a:avLst>
              <a:gd name="adj" fmla="val 50000"/>
            </a:avLst>
          </a:prstGeom>
          <a:solidFill>
            <a:srgbClr val="FF8226"/>
          </a:solidFill>
          <a:ln/>
        </p:spPr>
      </p:sp>
      <p:sp>
        <p:nvSpPr>
          <p:cNvPr id="21" name="Text 16"/>
          <p:cNvSpPr/>
          <p:nvPr/>
        </p:nvSpPr>
        <p:spPr>
          <a:xfrm>
            <a:off x="7223760" y="4242816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1E3A5F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Sabias que...</a:t>
            </a:r>
            <a:endParaRPr lang="en-US" sz="1700" dirty="0"/>
          </a:p>
        </p:txBody>
      </p:sp>
      <p:sp>
        <p:nvSpPr>
          <p:cNvPr id="22" name="Text 17"/>
          <p:cNvSpPr/>
          <p:nvPr/>
        </p:nvSpPr>
        <p:spPr>
          <a:xfrm>
            <a:off x="7223760" y="4736592"/>
            <a:ext cx="402336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5E2E80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A arte da piza de Nápoles é património da UNESCO.</a:t>
            </a:r>
            <a:endParaRPr lang="en-US" sz="1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1018520" y="-320040"/>
            <a:ext cx="1463040" cy="1463040"/>
          </a:xfrm>
          <a:prstGeom prst="ellipse">
            <a:avLst/>
          </a:prstGeom>
          <a:solidFill>
            <a:srgbClr val="EFE4F7">
              <a:alpha val="45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10561320" y="502920"/>
            <a:ext cx="457200" cy="457200"/>
          </a:xfrm>
          <a:prstGeom prst="ellipse">
            <a:avLst/>
          </a:prstGeom>
          <a:solidFill>
            <a:srgbClr val="EFE4F7">
              <a:alpha val="65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10287000" y="228600"/>
            <a:ext cx="201168" cy="201168"/>
          </a:xfrm>
          <a:prstGeom prst="ellipse">
            <a:avLst/>
          </a:prstGeom>
          <a:solidFill>
            <a:srgbClr val="FEDF62">
              <a:alpha val="80000"/>
            </a:srgbClr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329184"/>
            <a:ext cx="960120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E3A5F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Roupa de outros países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548640" y="6263640"/>
            <a:ext cx="11091672" cy="0"/>
          </a:xfrm>
          <a:prstGeom prst="line">
            <a:avLst/>
          </a:prstGeom>
          <a:noFill/>
          <a:ln w="12700">
            <a:solidFill>
              <a:srgbClr val="E6E1D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48640" y="6336792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5C6A77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RecursosDidaticos.com  ·  Peak a Boo by Cláudia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9692640" y="6336792"/>
            <a:ext cx="1280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5C6A77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15 / 22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11123676" y="6295644"/>
            <a:ext cx="502920" cy="502920"/>
          </a:xfrm>
          <a:prstGeom prst="ellipse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pic>
        <p:nvPicPr>
          <p:cNvPr id="10" name="Image 0" descr="/workspace/apresentacoes/work-2ano-familia-comunidade/img5/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55680" y="6327648"/>
            <a:ext cx="438912" cy="438912"/>
          </a:xfrm>
          <a:prstGeom prst="rect">
            <a:avLst/>
          </a:prstGeom>
        </p:spPr>
      </p:pic>
      <p:sp>
        <p:nvSpPr>
          <p:cNvPr id="12" name="Shape 8"/>
          <p:cNvSpPr/>
          <p:nvPr/>
        </p:nvSpPr>
        <p:spPr>
          <a:xfrm>
            <a:off x="502920" y="1325880"/>
            <a:ext cx="6035040" cy="45720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9050">
            <a:solidFill>
              <a:srgbClr val="E6E1D6"/>
            </a:solidFill>
            <a:prstDash val="solid"/>
          </a:ln>
          <a:effectLst>
            <a:outerShdw sx="100000" sy="100000" kx="0" ky="0" algn="bl" rotWithShape="0" blurRad="127000" dist="38100" dir="5400000">
              <a:srgbClr val="1E3A5F">
                <a:alpha val="10000"/>
              </a:srgbClr>
            </a:outerShdw>
          </a:effectLst>
        </p:spPr>
      </p:sp>
      <p:pic>
        <p:nvPicPr>
          <p:cNvPr id="13" name="Image 1" descr="/workspace/apresentacoes/work-2ano-familia-comunidade/img5/s15.jp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5320" y="1463040"/>
            <a:ext cx="5730240" cy="4297680"/>
          </a:xfrm>
          <a:prstGeom prst="rect">
            <a:avLst/>
          </a:prstGeom>
        </p:spPr>
      </p:pic>
      <p:sp>
        <p:nvSpPr>
          <p:cNvPr id="14" name="Shape 9"/>
          <p:cNvSpPr/>
          <p:nvPr/>
        </p:nvSpPr>
        <p:spPr>
          <a:xfrm>
            <a:off x="6766560" y="1325880"/>
            <a:ext cx="4892040" cy="2194560"/>
          </a:xfrm>
          <a:prstGeom prst="roundRect">
            <a:avLst>
              <a:gd name="adj" fmla="val 8333"/>
            </a:avLst>
          </a:prstGeom>
          <a:solidFill>
            <a:srgbClr val="EFE4F7"/>
          </a:solidFill>
          <a:ln w="19050">
            <a:solidFill>
              <a:srgbClr val="7B3FA6"/>
            </a:solidFill>
            <a:prstDash val="solid"/>
          </a:ln>
        </p:spPr>
      </p:sp>
      <p:sp>
        <p:nvSpPr>
          <p:cNvPr id="15" name="Shape 10"/>
          <p:cNvSpPr/>
          <p:nvPr/>
        </p:nvSpPr>
        <p:spPr>
          <a:xfrm>
            <a:off x="6995160" y="1527048"/>
            <a:ext cx="4434840" cy="548640"/>
          </a:xfrm>
          <a:prstGeom prst="roundRect">
            <a:avLst>
              <a:gd name="adj" fmla="val 50000"/>
            </a:avLst>
          </a:prstGeom>
          <a:solidFill>
            <a:srgbClr val="FEDF62"/>
          </a:solidFill>
          <a:ln/>
        </p:spPr>
      </p:sp>
      <p:sp>
        <p:nvSpPr>
          <p:cNvPr id="16" name="Text 11"/>
          <p:cNvSpPr/>
          <p:nvPr/>
        </p:nvSpPr>
        <p:spPr>
          <a:xfrm>
            <a:off x="6995160" y="1527048"/>
            <a:ext cx="4434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100" b="1" dirty="0">
                <a:solidFill>
                  <a:srgbClr val="1E3A5F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Calças de ganga</a:t>
            </a:r>
            <a:endParaRPr lang="en-US" sz="2100" dirty="0"/>
          </a:p>
        </p:txBody>
      </p:sp>
      <p:sp>
        <p:nvSpPr>
          <p:cNvPr id="17" name="Text 12"/>
          <p:cNvSpPr/>
          <p:nvPr/>
        </p:nvSpPr>
        <p:spPr>
          <a:xfrm>
            <a:off x="7040880" y="2167128"/>
            <a:ext cx="4343400" cy="12070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300" b="1" dirty="0">
                <a:solidFill>
                  <a:srgbClr val="1E3A5F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Nasceram nos</a:t>
            </a:r>
            <a:endParaRPr lang="en-US" sz="2300" dirty="0"/>
          </a:p>
          <a:p>
            <a:pPr algn="ctr" indent="0" marL="0">
              <a:buNone/>
            </a:pPr>
            <a:r>
              <a:rPr lang="en-US" sz="2300" b="1" dirty="0">
                <a:solidFill>
                  <a:srgbClr val="1E3A5F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Estados Unidos.</a:t>
            </a:r>
            <a:endParaRPr lang="en-US" sz="2300" dirty="0"/>
          </a:p>
        </p:txBody>
      </p:sp>
      <p:sp>
        <p:nvSpPr>
          <p:cNvPr id="18" name="Shape 13"/>
          <p:cNvSpPr/>
          <p:nvPr/>
        </p:nvSpPr>
        <p:spPr>
          <a:xfrm>
            <a:off x="6766560" y="3703320"/>
            <a:ext cx="4892040" cy="2194560"/>
          </a:xfrm>
          <a:prstGeom prst="roundRect">
            <a:avLst>
              <a:gd name="adj" fmla="val 8333"/>
            </a:avLst>
          </a:prstGeom>
          <a:solidFill>
            <a:srgbClr val="FFEBD6"/>
          </a:solidFill>
          <a:ln w="19050">
            <a:solidFill>
              <a:srgbClr val="FF8226"/>
            </a:solidFill>
            <a:prstDash val="solid"/>
          </a:ln>
        </p:spPr>
      </p:sp>
      <p:sp>
        <p:nvSpPr>
          <p:cNvPr id="19" name="Shape 14"/>
          <p:cNvSpPr/>
          <p:nvPr/>
        </p:nvSpPr>
        <p:spPr>
          <a:xfrm>
            <a:off x="6995160" y="3904488"/>
            <a:ext cx="4434840" cy="548640"/>
          </a:xfrm>
          <a:prstGeom prst="roundRect">
            <a:avLst>
              <a:gd name="adj" fmla="val 50000"/>
            </a:avLst>
          </a:prstGeom>
          <a:solidFill>
            <a:srgbClr val="FF8226"/>
          </a:solidFill>
          <a:ln/>
        </p:spPr>
      </p:sp>
      <p:sp>
        <p:nvSpPr>
          <p:cNvPr id="20" name="Text 15"/>
          <p:cNvSpPr/>
          <p:nvPr/>
        </p:nvSpPr>
        <p:spPr>
          <a:xfrm>
            <a:off x="6995160" y="3904488"/>
            <a:ext cx="4434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100" b="1" dirty="0">
                <a:solidFill>
                  <a:srgbClr val="1E3A5F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Quimono</a:t>
            </a:r>
            <a:endParaRPr lang="en-US" sz="2100" dirty="0"/>
          </a:p>
        </p:txBody>
      </p:sp>
      <p:sp>
        <p:nvSpPr>
          <p:cNvPr id="21" name="Text 16"/>
          <p:cNvSpPr/>
          <p:nvPr/>
        </p:nvSpPr>
        <p:spPr>
          <a:xfrm>
            <a:off x="7040880" y="4544568"/>
            <a:ext cx="4343400" cy="12070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300" b="1" dirty="0">
                <a:solidFill>
                  <a:srgbClr val="1E3A5F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É uma roupa</a:t>
            </a:r>
            <a:endParaRPr lang="en-US" sz="2300" dirty="0"/>
          </a:p>
          <a:p>
            <a:pPr algn="ctr" indent="0" marL="0">
              <a:buNone/>
            </a:pPr>
            <a:r>
              <a:rPr lang="en-US" sz="2300" b="1" dirty="0">
                <a:solidFill>
                  <a:srgbClr val="1E3A5F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tradicional do Japão.</a:t>
            </a:r>
            <a:endParaRPr lang="en-US" sz="2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1018520" y="-320040"/>
            <a:ext cx="1463040" cy="1463040"/>
          </a:xfrm>
          <a:prstGeom prst="ellipse">
            <a:avLst/>
          </a:prstGeom>
          <a:solidFill>
            <a:srgbClr val="EFE4F7">
              <a:alpha val="45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10561320" y="502920"/>
            <a:ext cx="457200" cy="457200"/>
          </a:xfrm>
          <a:prstGeom prst="ellipse">
            <a:avLst/>
          </a:prstGeom>
          <a:solidFill>
            <a:srgbClr val="EFE4F7">
              <a:alpha val="65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10287000" y="228600"/>
            <a:ext cx="201168" cy="201168"/>
          </a:xfrm>
          <a:prstGeom prst="ellipse">
            <a:avLst/>
          </a:prstGeom>
          <a:solidFill>
            <a:srgbClr val="FEDF62">
              <a:alpha val="80000"/>
            </a:srgbClr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329184"/>
            <a:ext cx="960120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E3A5F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Música de muitos países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548640" y="6263640"/>
            <a:ext cx="11091672" cy="0"/>
          </a:xfrm>
          <a:prstGeom prst="line">
            <a:avLst/>
          </a:prstGeom>
          <a:noFill/>
          <a:ln w="12700">
            <a:solidFill>
              <a:srgbClr val="E6E1D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48640" y="6336792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5C6A77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RecursosDidaticos.com  ·  Peak a Boo by Cláudia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9692640" y="6336792"/>
            <a:ext cx="1280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5C6A77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16 / 22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11123676" y="6295644"/>
            <a:ext cx="502920" cy="502920"/>
          </a:xfrm>
          <a:prstGeom prst="ellipse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pic>
        <p:nvPicPr>
          <p:cNvPr id="10" name="Image 0" descr="/workspace/apresentacoes/work-2ano-familia-comunidade/img5/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55680" y="6327648"/>
            <a:ext cx="438912" cy="438912"/>
          </a:xfrm>
          <a:prstGeom prst="rect">
            <a:avLst/>
          </a:prstGeom>
        </p:spPr>
      </p:pic>
      <p:sp>
        <p:nvSpPr>
          <p:cNvPr id="12" name="Shape 8"/>
          <p:cNvSpPr/>
          <p:nvPr/>
        </p:nvSpPr>
        <p:spPr>
          <a:xfrm>
            <a:off x="502920" y="1280160"/>
            <a:ext cx="2971800" cy="4617720"/>
          </a:xfrm>
          <a:prstGeom prst="roundRect">
            <a:avLst>
              <a:gd name="adj" fmla="val 7692"/>
            </a:avLst>
          </a:prstGeom>
          <a:solidFill>
            <a:srgbClr val="FFFFFF"/>
          </a:solidFill>
          <a:ln w="19050">
            <a:solidFill>
              <a:srgbClr val="E6E1D6"/>
            </a:solidFill>
            <a:prstDash val="solid"/>
          </a:ln>
          <a:effectLst>
            <a:outerShdw sx="100000" sy="100000" kx="0" ky="0" algn="bl" rotWithShape="0" blurRad="127000" dist="38100" dir="5400000">
              <a:srgbClr val="1E3A5F">
                <a:alpha val="10000"/>
              </a:srgbClr>
            </a:outerShdw>
          </a:effectLst>
        </p:spPr>
      </p:sp>
      <p:pic>
        <p:nvPicPr>
          <p:cNvPr id="13" name="Image 1" descr="/workspace/apresentacoes/work-2ano-familia-comunidade/img5/d_musica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7517" y="1417320"/>
            <a:ext cx="2562606" cy="4343400"/>
          </a:xfrm>
          <a:prstGeom prst="rect">
            <a:avLst/>
          </a:prstGeom>
        </p:spPr>
      </p:pic>
      <p:sp>
        <p:nvSpPr>
          <p:cNvPr id="14" name="Shape 9"/>
          <p:cNvSpPr/>
          <p:nvPr/>
        </p:nvSpPr>
        <p:spPr>
          <a:xfrm>
            <a:off x="3703320" y="1280160"/>
            <a:ext cx="7955280" cy="4617720"/>
          </a:xfrm>
          <a:prstGeom prst="roundRect">
            <a:avLst>
              <a:gd name="adj" fmla="val 3960"/>
            </a:avLst>
          </a:prstGeom>
          <a:solidFill>
            <a:srgbClr val="EFE4F7"/>
          </a:solidFill>
          <a:ln w="19050">
            <a:solidFill>
              <a:srgbClr val="7B3FA6"/>
            </a:solidFill>
            <a:prstDash val="solid"/>
          </a:ln>
        </p:spPr>
      </p:sp>
      <p:sp>
        <p:nvSpPr>
          <p:cNvPr id="15" name="Shape 10"/>
          <p:cNvSpPr/>
          <p:nvPr/>
        </p:nvSpPr>
        <p:spPr>
          <a:xfrm>
            <a:off x="3977640" y="1463040"/>
            <a:ext cx="2377440" cy="512064"/>
          </a:xfrm>
          <a:prstGeom prst="roundRect">
            <a:avLst>
              <a:gd name="adj" fmla="val 50000"/>
            </a:avLst>
          </a:prstGeom>
          <a:solidFill>
            <a:srgbClr val="FEDF62"/>
          </a:solidFill>
          <a:ln/>
        </p:spPr>
      </p:sp>
      <p:sp>
        <p:nvSpPr>
          <p:cNvPr id="16" name="Text 11"/>
          <p:cNvSpPr/>
          <p:nvPr/>
        </p:nvSpPr>
        <p:spPr>
          <a:xfrm>
            <a:off x="3977640" y="1463040"/>
            <a:ext cx="237744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1E3A5F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A música viaja</a:t>
            </a:r>
            <a:endParaRPr lang="en-US" sz="2000" dirty="0"/>
          </a:p>
        </p:txBody>
      </p:sp>
      <p:sp>
        <p:nvSpPr>
          <p:cNvPr id="17" name="Shape 12"/>
          <p:cNvSpPr/>
          <p:nvPr/>
        </p:nvSpPr>
        <p:spPr>
          <a:xfrm>
            <a:off x="3977640" y="2450592"/>
            <a:ext cx="566928" cy="566928"/>
          </a:xfrm>
          <a:prstGeom prst="ellipse">
            <a:avLst/>
          </a:prstGeom>
          <a:solidFill>
            <a:srgbClr val="FEDF62"/>
          </a:solidFill>
          <a:ln w="25400">
            <a:solidFill>
              <a:srgbClr val="1E3A5F"/>
            </a:solidFill>
            <a:prstDash val="solid"/>
          </a:ln>
        </p:spPr>
      </p:sp>
      <p:sp>
        <p:nvSpPr>
          <p:cNvPr id="18" name="Text 13"/>
          <p:cNvSpPr/>
          <p:nvPr/>
        </p:nvSpPr>
        <p:spPr>
          <a:xfrm>
            <a:off x="3977640" y="2450592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1E3A5F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1</a:t>
            </a:r>
            <a:endParaRPr lang="en-US" sz="2000" dirty="0"/>
          </a:p>
        </p:txBody>
      </p:sp>
      <p:sp>
        <p:nvSpPr>
          <p:cNvPr id="19" name="Text 14"/>
          <p:cNvSpPr/>
          <p:nvPr/>
        </p:nvSpPr>
        <p:spPr>
          <a:xfrm>
            <a:off x="4709160" y="2377440"/>
            <a:ext cx="39319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E3A5F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A canção dos parabéns</a:t>
            </a:r>
            <a:endParaRPr lang="en-US" sz="2200" dirty="0"/>
          </a:p>
        </p:txBody>
      </p:sp>
      <p:sp>
        <p:nvSpPr>
          <p:cNvPr id="20" name="Shape 15"/>
          <p:cNvSpPr/>
          <p:nvPr/>
        </p:nvSpPr>
        <p:spPr>
          <a:xfrm>
            <a:off x="8778240" y="2487168"/>
            <a:ext cx="2651760" cy="512064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7B3FA6"/>
            </a:solidFill>
            <a:prstDash val="solid"/>
          </a:ln>
        </p:spPr>
      </p:sp>
      <p:sp>
        <p:nvSpPr>
          <p:cNvPr id="21" name="Text 16"/>
          <p:cNvSpPr/>
          <p:nvPr/>
        </p:nvSpPr>
        <p:spPr>
          <a:xfrm>
            <a:off x="8778240" y="2487168"/>
            <a:ext cx="26517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5E2E80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Estados Unidos</a:t>
            </a:r>
            <a:endParaRPr lang="en-US" sz="1800" dirty="0"/>
          </a:p>
        </p:txBody>
      </p:sp>
      <p:sp>
        <p:nvSpPr>
          <p:cNvPr id="22" name="Shape 17"/>
          <p:cNvSpPr/>
          <p:nvPr/>
        </p:nvSpPr>
        <p:spPr>
          <a:xfrm>
            <a:off x="3977640" y="3730752"/>
            <a:ext cx="566928" cy="566928"/>
          </a:xfrm>
          <a:prstGeom prst="ellipse">
            <a:avLst/>
          </a:prstGeom>
          <a:solidFill>
            <a:srgbClr val="FF8226"/>
          </a:solidFill>
          <a:ln w="25400">
            <a:solidFill>
              <a:srgbClr val="1E3A5F"/>
            </a:solidFill>
            <a:prstDash val="solid"/>
          </a:ln>
        </p:spPr>
      </p:sp>
      <p:sp>
        <p:nvSpPr>
          <p:cNvPr id="23" name="Text 18"/>
          <p:cNvSpPr/>
          <p:nvPr/>
        </p:nvSpPr>
        <p:spPr>
          <a:xfrm>
            <a:off x="3977640" y="3730752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1E3A5F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2</a:t>
            </a:r>
            <a:endParaRPr lang="en-US" sz="2000" dirty="0"/>
          </a:p>
        </p:txBody>
      </p:sp>
      <p:sp>
        <p:nvSpPr>
          <p:cNvPr id="24" name="Text 19"/>
          <p:cNvSpPr/>
          <p:nvPr/>
        </p:nvSpPr>
        <p:spPr>
          <a:xfrm>
            <a:off x="4709160" y="3657600"/>
            <a:ext cx="39319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E3A5F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O piano</a:t>
            </a:r>
            <a:endParaRPr lang="en-US" sz="2200" dirty="0"/>
          </a:p>
        </p:txBody>
      </p:sp>
      <p:sp>
        <p:nvSpPr>
          <p:cNvPr id="25" name="Shape 20"/>
          <p:cNvSpPr/>
          <p:nvPr/>
        </p:nvSpPr>
        <p:spPr>
          <a:xfrm>
            <a:off x="8778240" y="3767328"/>
            <a:ext cx="2651760" cy="512064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7B3FA6"/>
            </a:solidFill>
            <a:prstDash val="solid"/>
          </a:ln>
        </p:spPr>
      </p:sp>
      <p:sp>
        <p:nvSpPr>
          <p:cNvPr id="26" name="Text 21"/>
          <p:cNvSpPr/>
          <p:nvPr/>
        </p:nvSpPr>
        <p:spPr>
          <a:xfrm>
            <a:off x="8778240" y="3767328"/>
            <a:ext cx="26517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5E2E80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Itália</a:t>
            </a:r>
            <a:endParaRPr lang="en-US" sz="1800" dirty="0"/>
          </a:p>
        </p:txBody>
      </p:sp>
      <p:sp>
        <p:nvSpPr>
          <p:cNvPr id="27" name="Shape 22"/>
          <p:cNvSpPr/>
          <p:nvPr/>
        </p:nvSpPr>
        <p:spPr>
          <a:xfrm>
            <a:off x="3977640" y="4937760"/>
            <a:ext cx="7406640" cy="777240"/>
          </a:xfrm>
          <a:prstGeom prst="roundRect">
            <a:avLst>
              <a:gd name="adj" fmla="val 23529"/>
            </a:avLst>
          </a:prstGeom>
          <a:solidFill>
            <a:srgbClr val="7B3FA6"/>
          </a:solidFill>
          <a:ln/>
        </p:spPr>
      </p:sp>
      <p:sp>
        <p:nvSpPr>
          <p:cNvPr id="28" name="Text 23"/>
          <p:cNvSpPr/>
          <p:nvPr/>
        </p:nvSpPr>
        <p:spPr>
          <a:xfrm>
            <a:off x="4069080" y="4937760"/>
            <a:ext cx="72237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100" b="1" dirty="0">
                <a:solidFill>
                  <a:srgbClr val="FFFFFF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A música viaja pelo mundo.</a:t>
            </a:r>
            <a:endParaRPr lang="en-US" sz="2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1018520" y="-320040"/>
            <a:ext cx="1463040" cy="1463040"/>
          </a:xfrm>
          <a:prstGeom prst="ellipse">
            <a:avLst/>
          </a:prstGeom>
          <a:solidFill>
            <a:srgbClr val="EFE4F7">
              <a:alpha val="45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10561320" y="502920"/>
            <a:ext cx="457200" cy="457200"/>
          </a:xfrm>
          <a:prstGeom prst="ellipse">
            <a:avLst/>
          </a:prstGeom>
          <a:solidFill>
            <a:srgbClr val="EFE4F7">
              <a:alpha val="65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10287000" y="228600"/>
            <a:ext cx="201168" cy="201168"/>
          </a:xfrm>
          <a:prstGeom prst="ellipse">
            <a:avLst/>
          </a:prstGeom>
          <a:solidFill>
            <a:srgbClr val="FEDF62">
              <a:alpha val="80000"/>
            </a:srgbClr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329184"/>
            <a:ext cx="960120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E3A5F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Muitas línguas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548640" y="6263640"/>
            <a:ext cx="11091672" cy="0"/>
          </a:xfrm>
          <a:prstGeom prst="line">
            <a:avLst/>
          </a:prstGeom>
          <a:noFill/>
          <a:ln w="12700">
            <a:solidFill>
              <a:srgbClr val="E6E1D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48640" y="6336792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5C6A77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RecursosDidaticos.com  ·  Peak a Boo by Cláudia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9692640" y="6336792"/>
            <a:ext cx="1280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5C6A77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17 / 22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11123676" y="6295644"/>
            <a:ext cx="502920" cy="502920"/>
          </a:xfrm>
          <a:prstGeom prst="ellipse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pic>
        <p:nvPicPr>
          <p:cNvPr id="10" name="Image 0" descr="/workspace/apresentacoes/work-2ano-familia-comunidade/img5/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55680" y="6327648"/>
            <a:ext cx="438912" cy="438912"/>
          </a:xfrm>
          <a:prstGeom prst="rect">
            <a:avLst/>
          </a:prstGeom>
        </p:spPr>
      </p:pic>
      <p:sp>
        <p:nvSpPr>
          <p:cNvPr id="12" name="Shape 8"/>
          <p:cNvSpPr/>
          <p:nvPr/>
        </p:nvSpPr>
        <p:spPr>
          <a:xfrm>
            <a:off x="502920" y="1280160"/>
            <a:ext cx="5486400" cy="4617720"/>
          </a:xfrm>
          <a:prstGeom prst="roundRect">
            <a:avLst>
              <a:gd name="adj" fmla="val 4950"/>
            </a:avLst>
          </a:prstGeom>
          <a:solidFill>
            <a:srgbClr val="EFE4F7"/>
          </a:solidFill>
          <a:ln w="25400">
            <a:solidFill>
              <a:srgbClr val="7B3FA6"/>
            </a:solidFill>
            <a:prstDash val="solid"/>
          </a:ln>
        </p:spPr>
      </p:sp>
      <p:sp>
        <p:nvSpPr>
          <p:cNvPr id="13" name="Shape 9"/>
          <p:cNvSpPr/>
          <p:nvPr/>
        </p:nvSpPr>
        <p:spPr>
          <a:xfrm>
            <a:off x="731520" y="1481328"/>
            <a:ext cx="2834640" cy="2103120"/>
          </a:xfrm>
          <a:prstGeom prst="roundRect">
            <a:avLst>
              <a:gd name="adj" fmla="val 6522"/>
            </a:avLst>
          </a:prstGeom>
          <a:solidFill>
            <a:srgbClr val="FFFFFF"/>
          </a:solidFill>
          <a:ln w="12700">
            <a:solidFill>
              <a:srgbClr val="E6E1D6"/>
            </a:solidFill>
            <a:prstDash val="solid"/>
          </a:ln>
        </p:spPr>
      </p:sp>
      <p:pic>
        <p:nvPicPr>
          <p:cNvPr id="14" name="Image 1" descr="/workspace/apresentacoes/work-2ano-familia-comunidade/img5/i_mundo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5528" y="1556863"/>
            <a:ext cx="2706624" cy="1952050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3611880" y="1481328"/>
            <a:ext cx="228600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000" b="1" dirty="0">
                <a:solidFill>
                  <a:srgbClr val="5E2E80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+7000</a:t>
            </a:r>
            <a:endParaRPr lang="en-US" sz="6000" dirty="0"/>
          </a:p>
        </p:txBody>
      </p:sp>
      <p:sp>
        <p:nvSpPr>
          <p:cNvPr id="16" name="Text 11"/>
          <p:cNvSpPr/>
          <p:nvPr/>
        </p:nvSpPr>
        <p:spPr>
          <a:xfrm>
            <a:off x="777240" y="3703320"/>
            <a:ext cx="49377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1E3A5F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línguas no mundo</a:t>
            </a:r>
            <a:endParaRPr lang="en-US" sz="3200" dirty="0"/>
          </a:p>
        </p:txBody>
      </p:sp>
      <p:sp>
        <p:nvSpPr>
          <p:cNvPr id="17" name="Shape 12"/>
          <p:cNvSpPr/>
          <p:nvPr/>
        </p:nvSpPr>
        <p:spPr>
          <a:xfrm>
            <a:off x="868680" y="4480560"/>
            <a:ext cx="4754880" cy="1188720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19050">
            <a:solidFill>
              <a:srgbClr val="E6E1D6"/>
            </a:solidFill>
            <a:prstDash val="solid"/>
          </a:ln>
        </p:spPr>
      </p:sp>
      <p:sp>
        <p:nvSpPr>
          <p:cNvPr id="18" name="Text 13"/>
          <p:cNvSpPr/>
          <p:nvPr/>
        </p:nvSpPr>
        <p:spPr>
          <a:xfrm>
            <a:off x="1005840" y="4480560"/>
            <a:ext cx="44805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300" b="1" dirty="0">
                <a:solidFill>
                  <a:srgbClr val="5E2E80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Há mais de 7000</a:t>
            </a:r>
            <a:endParaRPr lang="en-US" sz="2300" dirty="0"/>
          </a:p>
          <a:p>
            <a:pPr algn="ctr" indent="0" marL="0">
              <a:buNone/>
            </a:pPr>
            <a:r>
              <a:rPr lang="en-US" sz="2300" b="1" dirty="0">
                <a:solidFill>
                  <a:srgbClr val="5E2E80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línguas no mundo!</a:t>
            </a:r>
            <a:endParaRPr lang="en-US" sz="2300" dirty="0"/>
          </a:p>
        </p:txBody>
      </p:sp>
      <p:sp>
        <p:nvSpPr>
          <p:cNvPr id="19" name="Shape 14"/>
          <p:cNvSpPr/>
          <p:nvPr/>
        </p:nvSpPr>
        <p:spPr>
          <a:xfrm>
            <a:off x="6172200" y="1280160"/>
            <a:ext cx="5486400" cy="4617720"/>
          </a:xfrm>
          <a:prstGeom prst="roundRect">
            <a:avLst>
              <a:gd name="adj" fmla="val 4950"/>
            </a:avLst>
          </a:prstGeom>
          <a:solidFill>
            <a:srgbClr val="FFEBD6"/>
          </a:solidFill>
          <a:ln w="25400">
            <a:solidFill>
              <a:srgbClr val="C9502F"/>
            </a:solidFill>
            <a:prstDash val="solid"/>
          </a:ln>
        </p:spPr>
      </p:sp>
      <p:sp>
        <p:nvSpPr>
          <p:cNvPr id="20" name="Shape 15"/>
          <p:cNvSpPr/>
          <p:nvPr/>
        </p:nvSpPr>
        <p:spPr>
          <a:xfrm>
            <a:off x="6400800" y="1481328"/>
            <a:ext cx="2834640" cy="2103120"/>
          </a:xfrm>
          <a:prstGeom prst="roundRect">
            <a:avLst>
              <a:gd name="adj" fmla="val 6522"/>
            </a:avLst>
          </a:prstGeom>
          <a:solidFill>
            <a:srgbClr val="FFFFFF"/>
          </a:solidFill>
          <a:ln w="12700">
            <a:solidFill>
              <a:srgbClr val="E6E1D6"/>
            </a:solidFill>
            <a:prstDash val="solid"/>
          </a:ln>
        </p:spPr>
      </p:sp>
      <p:pic>
        <p:nvPicPr>
          <p:cNvPr id="21" name="Image 2" descr="/workspace/apresentacoes/work-2ano-familia-comunidade/img5/i_maos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64808" y="1556863"/>
            <a:ext cx="2706624" cy="1952050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9281160" y="1481328"/>
            <a:ext cx="228600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C9502F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3</a:t>
            </a:r>
            <a:endParaRPr lang="en-US" sz="9600" dirty="0"/>
          </a:p>
        </p:txBody>
      </p:sp>
      <p:sp>
        <p:nvSpPr>
          <p:cNvPr id="23" name="Text 17"/>
          <p:cNvSpPr/>
          <p:nvPr/>
        </p:nvSpPr>
        <p:spPr>
          <a:xfrm>
            <a:off x="6446520" y="3703320"/>
            <a:ext cx="49377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1E3A5F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línguas em Portugal</a:t>
            </a:r>
            <a:endParaRPr lang="en-US" sz="3200" dirty="0"/>
          </a:p>
        </p:txBody>
      </p:sp>
      <p:sp>
        <p:nvSpPr>
          <p:cNvPr id="24" name="Shape 18"/>
          <p:cNvSpPr/>
          <p:nvPr/>
        </p:nvSpPr>
        <p:spPr>
          <a:xfrm>
            <a:off x="6537960" y="4480560"/>
            <a:ext cx="4754880" cy="1188720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19050">
            <a:solidFill>
              <a:srgbClr val="E6E1D6"/>
            </a:solidFill>
            <a:prstDash val="solid"/>
          </a:ln>
        </p:spPr>
      </p:sp>
      <p:sp>
        <p:nvSpPr>
          <p:cNvPr id="25" name="Text 19"/>
          <p:cNvSpPr/>
          <p:nvPr/>
        </p:nvSpPr>
        <p:spPr>
          <a:xfrm>
            <a:off x="6675120" y="4480560"/>
            <a:ext cx="44805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300" b="1" dirty="0">
                <a:solidFill>
                  <a:srgbClr val="C9502F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Português, mirandês</a:t>
            </a:r>
            <a:endParaRPr lang="en-US" sz="2300" dirty="0"/>
          </a:p>
          <a:p>
            <a:pPr algn="ctr" indent="0" marL="0">
              <a:buNone/>
            </a:pPr>
            <a:r>
              <a:rPr lang="en-US" sz="2300" b="1" dirty="0">
                <a:solidFill>
                  <a:srgbClr val="C9502F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e língua gestual.</a:t>
            </a:r>
            <a:endParaRPr lang="en-US" sz="2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1018520" y="-320040"/>
            <a:ext cx="1463040" cy="1463040"/>
          </a:xfrm>
          <a:prstGeom prst="ellipse">
            <a:avLst/>
          </a:prstGeom>
          <a:solidFill>
            <a:srgbClr val="EFE4F7">
              <a:alpha val="45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10561320" y="502920"/>
            <a:ext cx="457200" cy="457200"/>
          </a:xfrm>
          <a:prstGeom prst="ellipse">
            <a:avLst/>
          </a:prstGeom>
          <a:solidFill>
            <a:srgbClr val="EFE4F7">
              <a:alpha val="65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10287000" y="228600"/>
            <a:ext cx="201168" cy="201168"/>
          </a:xfrm>
          <a:prstGeom prst="ellipse">
            <a:avLst/>
          </a:prstGeom>
          <a:solidFill>
            <a:srgbClr val="FEDF62">
              <a:alpha val="80000"/>
            </a:srgbClr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329184"/>
            <a:ext cx="960120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E3A5F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Palavras de outras línguas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548640" y="6263640"/>
            <a:ext cx="11091672" cy="0"/>
          </a:xfrm>
          <a:prstGeom prst="line">
            <a:avLst/>
          </a:prstGeom>
          <a:noFill/>
          <a:ln w="12700">
            <a:solidFill>
              <a:srgbClr val="E6E1D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48640" y="6336792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5C6A77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RecursosDidaticos.com  ·  Peak a Boo by Cláudia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9692640" y="6336792"/>
            <a:ext cx="1280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5C6A77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18 / 22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11123676" y="6295644"/>
            <a:ext cx="502920" cy="502920"/>
          </a:xfrm>
          <a:prstGeom prst="ellipse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pic>
        <p:nvPicPr>
          <p:cNvPr id="10" name="Image 0" descr="/workspace/apresentacoes/work-2ano-familia-comunidade/img5/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55680" y="6327648"/>
            <a:ext cx="438912" cy="438912"/>
          </a:xfrm>
          <a:prstGeom prst="rect">
            <a:avLst/>
          </a:prstGeom>
        </p:spPr>
      </p:pic>
      <p:sp>
        <p:nvSpPr>
          <p:cNvPr id="12" name="Shape 8"/>
          <p:cNvSpPr/>
          <p:nvPr/>
        </p:nvSpPr>
        <p:spPr>
          <a:xfrm>
            <a:off x="502920" y="1280160"/>
            <a:ext cx="5486400" cy="3246120"/>
          </a:xfrm>
          <a:prstGeom prst="roundRect">
            <a:avLst>
              <a:gd name="adj" fmla="val 5634"/>
            </a:avLst>
          </a:prstGeom>
          <a:solidFill>
            <a:srgbClr val="EFE4F7"/>
          </a:solidFill>
          <a:ln w="19050">
            <a:solidFill>
              <a:srgbClr val="7B3FA6"/>
            </a:solidFill>
            <a:prstDash val="solid"/>
          </a:ln>
        </p:spPr>
      </p:sp>
      <p:sp>
        <p:nvSpPr>
          <p:cNvPr id="13" name="Shape 9"/>
          <p:cNvSpPr/>
          <p:nvPr/>
        </p:nvSpPr>
        <p:spPr>
          <a:xfrm>
            <a:off x="1783080" y="1463040"/>
            <a:ext cx="2926080" cy="603504"/>
          </a:xfrm>
          <a:prstGeom prst="roundRect">
            <a:avLst>
              <a:gd name="adj" fmla="val 50000"/>
            </a:avLst>
          </a:prstGeom>
          <a:solidFill>
            <a:srgbClr val="FEDF62"/>
          </a:solidFill>
          <a:ln/>
        </p:spPr>
      </p:sp>
      <p:sp>
        <p:nvSpPr>
          <p:cNvPr id="14" name="Text 10"/>
          <p:cNvSpPr/>
          <p:nvPr/>
        </p:nvSpPr>
        <p:spPr>
          <a:xfrm>
            <a:off x="1783080" y="1463040"/>
            <a:ext cx="29260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500" b="1" dirty="0">
                <a:solidFill>
                  <a:srgbClr val="1E3A5F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Do árabe</a:t>
            </a:r>
            <a:endParaRPr lang="en-US" sz="2500" dirty="0"/>
          </a:p>
        </p:txBody>
      </p:sp>
      <p:sp>
        <p:nvSpPr>
          <p:cNvPr id="15" name="Shape 11"/>
          <p:cNvSpPr/>
          <p:nvPr/>
        </p:nvSpPr>
        <p:spPr>
          <a:xfrm>
            <a:off x="1005840" y="2404872"/>
            <a:ext cx="402336" cy="402336"/>
          </a:xfrm>
          <a:prstGeom prst="ellipse">
            <a:avLst/>
          </a:prstGeom>
          <a:solidFill>
            <a:srgbClr val="7B3FA6"/>
          </a:solidFill>
          <a:ln/>
        </p:spPr>
      </p:sp>
      <p:sp>
        <p:nvSpPr>
          <p:cNvPr id="16" name="Text 12"/>
          <p:cNvSpPr/>
          <p:nvPr/>
        </p:nvSpPr>
        <p:spPr>
          <a:xfrm>
            <a:off x="1600200" y="2267712"/>
            <a:ext cx="425196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E3A5F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almofada</a:t>
            </a:r>
            <a:endParaRPr lang="en-US" sz="2400" dirty="0"/>
          </a:p>
        </p:txBody>
      </p:sp>
      <p:sp>
        <p:nvSpPr>
          <p:cNvPr id="17" name="Shape 13"/>
          <p:cNvSpPr/>
          <p:nvPr/>
        </p:nvSpPr>
        <p:spPr>
          <a:xfrm>
            <a:off x="1005840" y="3118104"/>
            <a:ext cx="402336" cy="402336"/>
          </a:xfrm>
          <a:prstGeom prst="ellipse">
            <a:avLst/>
          </a:prstGeom>
          <a:solidFill>
            <a:srgbClr val="7B3FA6"/>
          </a:solidFill>
          <a:ln/>
        </p:spPr>
      </p:sp>
      <p:sp>
        <p:nvSpPr>
          <p:cNvPr id="18" name="Text 14"/>
          <p:cNvSpPr/>
          <p:nvPr/>
        </p:nvSpPr>
        <p:spPr>
          <a:xfrm>
            <a:off x="1600200" y="2980944"/>
            <a:ext cx="425196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E3A5F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alface</a:t>
            </a:r>
            <a:endParaRPr lang="en-US" sz="2400" dirty="0"/>
          </a:p>
        </p:txBody>
      </p:sp>
      <p:sp>
        <p:nvSpPr>
          <p:cNvPr id="19" name="Shape 15"/>
          <p:cNvSpPr/>
          <p:nvPr/>
        </p:nvSpPr>
        <p:spPr>
          <a:xfrm>
            <a:off x="1005840" y="3831336"/>
            <a:ext cx="402336" cy="402336"/>
          </a:xfrm>
          <a:prstGeom prst="ellipse">
            <a:avLst/>
          </a:prstGeom>
          <a:solidFill>
            <a:srgbClr val="7B3FA6"/>
          </a:solidFill>
          <a:ln/>
        </p:spPr>
      </p:sp>
      <p:sp>
        <p:nvSpPr>
          <p:cNvPr id="20" name="Text 16"/>
          <p:cNvSpPr/>
          <p:nvPr/>
        </p:nvSpPr>
        <p:spPr>
          <a:xfrm>
            <a:off x="1600200" y="3694176"/>
            <a:ext cx="425196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E3A5F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aldeia</a:t>
            </a:r>
            <a:endParaRPr lang="en-US" sz="2400" dirty="0"/>
          </a:p>
        </p:txBody>
      </p:sp>
      <p:sp>
        <p:nvSpPr>
          <p:cNvPr id="21" name="Shape 17"/>
          <p:cNvSpPr/>
          <p:nvPr/>
        </p:nvSpPr>
        <p:spPr>
          <a:xfrm>
            <a:off x="6172200" y="1280160"/>
            <a:ext cx="5486400" cy="3246120"/>
          </a:xfrm>
          <a:prstGeom prst="roundRect">
            <a:avLst>
              <a:gd name="adj" fmla="val 5634"/>
            </a:avLst>
          </a:prstGeom>
          <a:solidFill>
            <a:srgbClr val="E0F5FA"/>
          </a:solidFill>
          <a:ln w="19050">
            <a:solidFill>
              <a:srgbClr val="0A7894"/>
            </a:solidFill>
            <a:prstDash val="solid"/>
          </a:ln>
        </p:spPr>
      </p:sp>
      <p:sp>
        <p:nvSpPr>
          <p:cNvPr id="22" name="Shape 18"/>
          <p:cNvSpPr/>
          <p:nvPr/>
        </p:nvSpPr>
        <p:spPr>
          <a:xfrm>
            <a:off x="7452360" y="1463040"/>
            <a:ext cx="2926080" cy="603504"/>
          </a:xfrm>
          <a:prstGeom prst="roundRect">
            <a:avLst>
              <a:gd name="adj" fmla="val 50000"/>
            </a:avLst>
          </a:prstGeom>
          <a:solidFill>
            <a:srgbClr val="FF8226"/>
          </a:solidFill>
          <a:ln/>
        </p:spPr>
      </p:sp>
      <p:sp>
        <p:nvSpPr>
          <p:cNvPr id="23" name="Text 19"/>
          <p:cNvSpPr/>
          <p:nvPr/>
        </p:nvSpPr>
        <p:spPr>
          <a:xfrm>
            <a:off x="7452360" y="1463040"/>
            <a:ext cx="29260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500" b="1" dirty="0">
                <a:solidFill>
                  <a:srgbClr val="1E3A5F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Do inglês</a:t>
            </a:r>
            <a:endParaRPr lang="en-US" sz="2500" dirty="0"/>
          </a:p>
        </p:txBody>
      </p:sp>
      <p:sp>
        <p:nvSpPr>
          <p:cNvPr id="24" name="Shape 20"/>
          <p:cNvSpPr/>
          <p:nvPr/>
        </p:nvSpPr>
        <p:spPr>
          <a:xfrm>
            <a:off x="6675120" y="2404872"/>
            <a:ext cx="402336" cy="402336"/>
          </a:xfrm>
          <a:prstGeom prst="ellipse">
            <a:avLst/>
          </a:prstGeom>
          <a:solidFill>
            <a:srgbClr val="0A7894"/>
          </a:solidFill>
          <a:ln/>
        </p:spPr>
      </p:sp>
      <p:sp>
        <p:nvSpPr>
          <p:cNvPr id="25" name="Text 21"/>
          <p:cNvSpPr/>
          <p:nvPr/>
        </p:nvSpPr>
        <p:spPr>
          <a:xfrm>
            <a:off x="7269480" y="2267712"/>
            <a:ext cx="425196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E3A5F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futebol</a:t>
            </a:r>
            <a:endParaRPr lang="en-US" sz="2400" dirty="0"/>
          </a:p>
        </p:txBody>
      </p:sp>
      <p:sp>
        <p:nvSpPr>
          <p:cNvPr id="26" name="Shape 22"/>
          <p:cNvSpPr/>
          <p:nvPr/>
        </p:nvSpPr>
        <p:spPr>
          <a:xfrm>
            <a:off x="6675120" y="3118104"/>
            <a:ext cx="402336" cy="402336"/>
          </a:xfrm>
          <a:prstGeom prst="ellipse">
            <a:avLst/>
          </a:prstGeom>
          <a:solidFill>
            <a:srgbClr val="0A7894"/>
          </a:solidFill>
          <a:ln/>
        </p:spPr>
      </p:sp>
      <p:sp>
        <p:nvSpPr>
          <p:cNvPr id="27" name="Text 23"/>
          <p:cNvSpPr/>
          <p:nvPr/>
        </p:nvSpPr>
        <p:spPr>
          <a:xfrm>
            <a:off x="7269480" y="2980944"/>
            <a:ext cx="425196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E3A5F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clube</a:t>
            </a:r>
            <a:endParaRPr lang="en-US" sz="2400" dirty="0"/>
          </a:p>
        </p:txBody>
      </p:sp>
      <p:sp>
        <p:nvSpPr>
          <p:cNvPr id="28" name="Shape 24"/>
          <p:cNvSpPr/>
          <p:nvPr/>
        </p:nvSpPr>
        <p:spPr>
          <a:xfrm>
            <a:off x="6675120" y="3831336"/>
            <a:ext cx="402336" cy="402336"/>
          </a:xfrm>
          <a:prstGeom prst="ellipse">
            <a:avLst/>
          </a:prstGeom>
          <a:solidFill>
            <a:srgbClr val="0A7894"/>
          </a:solidFill>
          <a:ln/>
        </p:spPr>
      </p:sp>
      <p:sp>
        <p:nvSpPr>
          <p:cNvPr id="29" name="Text 25"/>
          <p:cNvSpPr/>
          <p:nvPr/>
        </p:nvSpPr>
        <p:spPr>
          <a:xfrm>
            <a:off x="7269480" y="3694176"/>
            <a:ext cx="425196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E3A5F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sanduíche</a:t>
            </a:r>
            <a:endParaRPr lang="en-US" sz="2400" dirty="0"/>
          </a:p>
        </p:txBody>
      </p:sp>
      <p:sp>
        <p:nvSpPr>
          <p:cNvPr id="30" name="Shape 26"/>
          <p:cNvSpPr/>
          <p:nvPr/>
        </p:nvSpPr>
        <p:spPr>
          <a:xfrm>
            <a:off x="502920" y="4709160"/>
            <a:ext cx="11155680" cy="1188720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19050">
            <a:solidFill>
              <a:srgbClr val="E6E1D6"/>
            </a:solidFill>
            <a:prstDash val="solid"/>
          </a:ln>
        </p:spPr>
      </p:sp>
      <p:sp>
        <p:nvSpPr>
          <p:cNvPr id="31" name="Text 27"/>
          <p:cNvSpPr/>
          <p:nvPr/>
        </p:nvSpPr>
        <p:spPr>
          <a:xfrm>
            <a:off x="640080" y="4709160"/>
            <a:ext cx="31089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5E2E80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Palavras</a:t>
            </a:r>
            <a:endParaRPr lang="en-US" sz="3000" dirty="0"/>
          </a:p>
        </p:txBody>
      </p:sp>
      <p:sp>
        <p:nvSpPr>
          <p:cNvPr id="32" name="Text 28"/>
          <p:cNvSpPr/>
          <p:nvPr/>
        </p:nvSpPr>
        <p:spPr>
          <a:xfrm>
            <a:off x="3794760" y="4709160"/>
            <a:ext cx="76809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1E3A5F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também viajam de língua para língua.</a:t>
            </a:r>
            <a:endParaRPr lang="en-US" sz="2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1018520" y="-320040"/>
            <a:ext cx="1463040" cy="1463040"/>
          </a:xfrm>
          <a:prstGeom prst="ellipse">
            <a:avLst/>
          </a:prstGeom>
          <a:solidFill>
            <a:srgbClr val="EFE4F7">
              <a:alpha val="45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10561320" y="502920"/>
            <a:ext cx="457200" cy="457200"/>
          </a:xfrm>
          <a:prstGeom prst="ellipse">
            <a:avLst/>
          </a:prstGeom>
          <a:solidFill>
            <a:srgbClr val="EFE4F7">
              <a:alpha val="65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10287000" y="228600"/>
            <a:ext cx="201168" cy="201168"/>
          </a:xfrm>
          <a:prstGeom prst="ellipse">
            <a:avLst/>
          </a:prstGeom>
          <a:solidFill>
            <a:srgbClr val="FEDF62">
              <a:alpha val="80000"/>
            </a:srgbClr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329184"/>
            <a:ext cx="960120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E3A5F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Ficha: de onde vem?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548640" y="6263640"/>
            <a:ext cx="11091672" cy="0"/>
          </a:xfrm>
          <a:prstGeom prst="line">
            <a:avLst/>
          </a:prstGeom>
          <a:noFill/>
          <a:ln w="12700">
            <a:solidFill>
              <a:srgbClr val="E6E1D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48640" y="6336792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5C6A77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RecursosDidaticos.com  ·  Peak a Boo by Cláudia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9692640" y="6336792"/>
            <a:ext cx="1280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5C6A77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19 / 22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11123676" y="6295644"/>
            <a:ext cx="502920" cy="502920"/>
          </a:xfrm>
          <a:prstGeom prst="ellipse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pic>
        <p:nvPicPr>
          <p:cNvPr id="10" name="Image 0" descr="/workspace/apresentacoes/work-2ano-familia-comunidade/img5/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55680" y="6327648"/>
            <a:ext cx="438912" cy="438912"/>
          </a:xfrm>
          <a:prstGeom prst="rect">
            <a:avLst/>
          </a:prstGeom>
        </p:spPr>
      </p:pic>
      <p:graphicFrame>
        <p:nvGraphicFramePr>
          <p:cNvPr id="2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234440"/>
          <a:ext cx="11091672" cy="914400"/>
        </p:xfrm>
        <a:graphic>
          <a:graphicData uri="http://schemas.openxmlformats.org/drawingml/2006/table">
            <a:tbl>
              <a:tblPr/>
              <a:tblGrid>
                <a:gridCol w="4754880"/>
                <a:gridCol w="2130552"/>
                <a:gridCol w="4206240"/>
              </a:tblGrid>
              <a:tr h="62179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000" b="1" dirty="0">
                          <a:solidFill>
                            <a:srgbClr val="FFFFFF"/>
                          </a:solidFill>
                          <a:latin typeface="Fredoka" pitchFamily="34" charset="0"/>
                          <a:ea typeface="Fredoka" pitchFamily="34" charset="-122"/>
                          <a:cs typeface="Fredoka" pitchFamily="34" charset="-120"/>
                        </a:rPr>
                        <a:t>No meu dia a dia</a:t>
                      </a:r>
                      <a:endParaRPr lang="en-US" sz="2000" dirty="0">
                        <a:latin typeface="Fredoka" charset="0"/>
                        <a:ea typeface="Fredoka" charset="0"/>
                        <a:cs typeface="Fredoka" charset="0"/>
                      </a:endParaRPr>
                    </a:p>
                  </a:txBody>
                  <a:tcPr marL="91440" marR="91440" marT="45720" marB="45720" anchor="ctr">
                    <a:lnL w="19050" cap="flat" cmpd="sng" algn="ctr">
                      <a:solidFill>
                        <a:srgbClr val="7B3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B3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B3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B3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B3FA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000" b="1" dirty="0">
                          <a:solidFill>
                            <a:srgbClr val="FFFFFF"/>
                          </a:solidFill>
                          <a:latin typeface="Fredoka" pitchFamily="34" charset="0"/>
                          <a:ea typeface="Fredoka" pitchFamily="34" charset="-122"/>
                          <a:cs typeface="Fredoka" pitchFamily="34" charset="-120"/>
                        </a:rPr>
                        <a:t>Liga</a:t>
                      </a:r>
                      <a:endParaRPr lang="en-US" sz="2000" dirty="0">
                        <a:latin typeface="Fredoka" charset="0"/>
                        <a:ea typeface="Fredoka" charset="0"/>
                        <a:cs typeface="Fredoka" charset="0"/>
                      </a:endParaRPr>
                    </a:p>
                  </a:txBody>
                  <a:tcPr marL="91440" marR="91440" marT="45720" marB="45720" anchor="ctr">
                    <a:lnL w="19050" cap="flat" cmpd="sng" algn="ctr">
                      <a:solidFill>
                        <a:srgbClr val="7B3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B3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B3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B3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A789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000" b="1" dirty="0">
                          <a:solidFill>
                            <a:srgbClr val="1E3A5F"/>
                          </a:solidFill>
                          <a:latin typeface="Fredoka" pitchFamily="34" charset="0"/>
                          <a:ea typeface="Fredoka" pitchFamily="34" charset="-122"/>
                          <a:cs typeface="Fredoka" pitchFamily="34" charset="-120"/>
                        </a:rPr>
                        <a:t>De onde vem?</a:t>
                      </a:r>
                      <a:endParaRPr lang="en-US" sz="2000" dirty="0">
                        <a:latin typeface="Fredoka" charset="0"/>
                        <a:ea typeface="Fredoka" charset="0"/>
                        <a:cs typeface="Fredoka" charset="0"/>
                      </a:endParaRPr>
                    </a:p>
                  </a:txBody>
                  <a:tcPr marL="91440" marR="91440" marT="45720" marB="45720" anchor="ctr">
                    <a:lnL w="19050" cap="flat" cmpd="sng" algn="ctr">
                      <a:solidFill>
                        <a:srgbClr val="7B3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B3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B3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B3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226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2100" b="1" dirty="0">
                          <a:solidFill>
                            <a:srgbClr val="1E3A5F"/>
                          </a:solidFill>
                          <a:latin typeface="Fredoka" pitchFamily="34" charset="0"/>
                          <a:ea typeface="Fredoka" pitchFamily="34" charset="-122"/>
                          <a:cs typeface="Fredoka" pitchFamily="34" charset="-120"/>
                        </a:rPr>
                        <a:t>  1. A piza</a:t>
                      </a:r>
                      <a:endParaRPr lang="en-US" sz="2100" dirty="0">
                        <a:latin typeface="Fredoka" charset="0"/>
                        <a:ea typeface="Fredoka" charset="0"/>
                        <a:cs typeface="Fredoka" charset="0"/>
                      </a:endParaRPr>
                    </a:p>
                  </a:txBody>
                  <a:tcPr marL="91440" marR="91440" marT="45720" marB="45720" anchor="ctr">
                    <a:lnL w="19050" cap="flat" cmpd="sng" algn="ctr">
                      <a:solidFill>
                        <a:srgbClr val="7B3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B3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B3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B3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4F7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200" dirty="0"/>
                    </a:p>
                  </a:txBody>
                  <a:tcPr marL="91440" marR="91440" marT="45720" marB="45720">
                    <a:lnL w="19050" cap="flat" cmpd="sng" algn="ctr">
                      <a:solidFill>
                        <a:srgbClr val="7B3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B3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B3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B3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2100" b="1" dirty="0">
                          <a:solidFill>
                            <a:srgbClr val="1E3A5F"/>
                          </a:solidFill>
                          <a:latin typeface="Fredoka" pitchFamily="34" charset="0"/>
                          <a:ea typeface="Fredoka" pitchFamily="34" charset="-122"/>
                          <a:cs typeface="Fredoka" pitchFamily="34" charset="-120"/>
                        </a:rPr>
                        <a:t>  A. Portugal</a:t>
                      </a:r>
                      <a:endParaRPr lang="en-US" sz="2100" dirty="0">
                        <a:latin typeface="Fredoka" charset="0"/>
                        <a:ea typeface="Fredoka" charset="0"/>
                        <a:cs typeface="Fredoka" charset="0"/>
                      </a:endParaRPr>
                    </a:p>
                  </a:txBody>
                  <a:tcPr marL="91440" marR="91440" marT="45720" marB="45720" anchor="ctr">
                    <a:lnL w="19050" cap="flat" cmpd="sng" algn="ctr">
                      <a:solidFill>
                        <a:srgbClr val="7B3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B3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B3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B3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D6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2100" b="1" dirty="0">
                          <a:solidFill>
                            <a:srgbClr val="1E3A5F"/>
                          </a:solidFill>
                          <a:latin typeface="Fredoka" pitchFamily="34" charset="0"/>
                          <a:ea typeface="Fredoka" pitchFamily="34" charset="-122"/>
                          <a:cs typeface="Fredoka" pitchFamily="34" charset="-120"/>
                        </a:rPr>
                        <a:t>  2. As calças de ganga</a:t>
                      </a:r>
                      <a:endParaRPr lang="en-US" sz="2100" dirty="0">
                        <a:latin typeface="Fredoka" charset="0"/>
                        <a:ea typeface="Fredoka" charset="0"/>
                        <a:cs typeface="Fredoka" charset="0"/>
                      </a:endParaRPr>
                    </a:p>
                  </a:txBody>
                  <a:tcPr marL="91440" marR="91440" marT="45720" marB="45720" anchor="ctr">
                    <a:lnL w="19050" cap="flat" cmpd="sng" algn="ctr">
                      <a:solidFill>
                        <a:srgbClr val="7B3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B3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B3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B3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4F7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200" dirty="0"/>
                    </a:p>
                  </a:txBody>
                  <a:tcPr marL="91440" marR="91440" marT="45720" marB="45720">
                    <a:lnL w="19050" cap="flat" cmpd="sng" algn="ctr">
                      <a:solidFill>
                        <a:srgbClr val="7B3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B3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B3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B3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2100" b="1" dirty="0">
                          <a:solidFill>
                            <a:srgbClr val="1E3A5F"/>
                          </a:solidFill>
                          <a:latin typeface="Fredoka" pitchFamily="34" charset="0"/>
                          <a:ea typeface="Fredoka" pitchFamily="34" charset="-122"/>
                          <a:cs typeface="Fredoka" pitchFamily="34" charset="-120"/>
                        </a:rPr>
                        <a:t>  B. Itália</a:t>
                      </a:r>
                      <a:endParaRPr lang="en-US" sz="2100" dirty="0">
                        <a:latin typeface="Fredoka" charset="0"/>
                        <a:ea typeface="Fredoka" charset="0"/>
                        <a:cs typeface="Fredoka" charset="0"/>
                      </a:endParaRPr>
                    </a:p>
                  </a:txBody>
                  <a:tcPr marL="91440" marR="91440" marT="45720" marB="45720" anchor="ctr">
                    <a:lnL w="19050" cap="flat" cmpd="sng" algn="ctr">
                      <a:solidFill>
                        <a:srgbClr val="7B3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B3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B3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B3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D6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2100" b="1" dirty="0">
                          <a:solidFill>
                            <a:srgbClr val="1E3A5F"/>
                          </a:solidFill>
                          <a:latin typeface="Fredoka" pitchFamily="34" charset="0"/>
                          <a:ea typeface="Fredoka" pitchFamily="34" charset="-122"/>
                          <a:cs typeface="Fredoka" pitchFamily="34" charset="-120"/>
                        </a:rPr>
                        <a:t>  3. O quimono</a:t>
                      </a:r>
                      <a:endParaRPr lang="en-US" sz="2100" dirty="0">
                        <a:latin typeface="Fredoka" charset="0"/>
                        <a:ea typeface="Fredoka" charset="0"/>
                        <a:cs typeface="Fredoka" charset="0"/>
                      </a:endParaRPr>
                    </a:p>
                  </a:txBody>
                  <a:tcPr marL="91440" marR="91440" marT="45720" marB="45720" anchor="ctr">
                    <a:lnL w="19050" cap="flat" cmpd="sng" algn="ctr">
                      <a:solidFill>
                        <a:srgbClr val="7B3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B3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B3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B3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4F7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200" dirty="0"/>
                    </a:p>
                  </a:txBody>
                  <a:tcPr marL="91440" marR="91440" marT="45720" marB="45720">
                    <a:lnL w="19050" cap="flat" cmpd="sng" algn="ctr">
                      <a:solidFill>
                        <a:srgbClr val="7B3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B3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B3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B3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2100" b="1" dirty="0">
                          <a:solidFill>
                            <a:srgbClr val="1E3A5F"/>
                          </a:solidFill>
                          <a:latin typeface="Fredoka" pitchFamily="34" charset="0"/>
                          <a:ea typeface="Fredoka" pitchFamily="34" charset="-122"/>
                          <a:cs typeface="Fredoka" pitchFamily="34" charset="-120"/>
                        </a:rPr>
                        <a:t>  C. Do árabe</a:t>
                      </a:r>
                      <a:endParaRPr lang="en-US" sz="2100" dirty="0">
                        <a:latin typeface="Fredoka" charset="0"/>
                        <a:ea typeface="Fredoka" charset="0"/>
                        <a:cs typeface="Fredoka" charset="0"/>
                      </a:endParaRPr>
                    </a:p>
                  </a:txBody>
                  <a:tcPr marL="91440" marR="91440" marT="45720" marB="45720" anchor="ctr">
                    <a:lnL w="19050" cap="flat" cmpd="sng" algn="ctr">
                      <a:solidFill>
                        <a:srgbClr val="7B3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B3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B3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B3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D6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2100" b="1" dirty="0">
                          <a:solidFill>
                            <a:srgbClr val="1E3A5F"/>
                          </a:solidFill>
                          <a:latin typeface="Fredoka" pitchFamily="34" charset="0"/>
                          <a:ea typeface="Fredoka" pitchFamily="34" charset="-122"/>
                          <a:cs typeface="Fredoka" pitchFamily="34" charset="-120"/>
                        </a:rPr>
                        <a:t>  4. O fado</a:t>
                      </a:r>
                      <a:endParaRPr lang="en-US" sz="2100" dirty="0">
                        <a:latin typeface="Fredoka" charset="0"/>
                        <a:ea typeface="Fredoka" charset="0"/>
                        <a:cs typeface="Fredoka" charset="0"/>
                      </a:endParaRPr>
                    </a:p>
                  </a:txBody>
                  <a:tcPr marL="91440" marR="91440" marT="45720" marB="45720" anchor="ctr">
                    <a:lnL w="19050" cap="flat" cmpd="sng" algn="ctr">
                      <a:solidFill>
                        <a:srgbClr val="7B3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B3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B3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B3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4F7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200" dirty="0"/>
                    </a:p>
                  </a:txBody>
                  <a:tcPr marL="91440" marR="91440" marT="45720" marB="45720">
                    <a:lnL w="19050" cap="flat" cmpd="sng" algn="ctr">
                      <a:solidFill>
                        <a:srgbClr val="7B3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B3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B3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B3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2100" b="1" dirty="0">
                          <a:solidFill>
                            <a:srgbClr val="1E3A5F"/>
                          </a:solidFill>
                          <a:latin typeface="Fredoka" pitchFamily="34" charset="0"/>
                          <a:ea typeface="Fredoka" pitchFamily="34" charset="-122"/>
                          <a:cs typeface="Fredoka" pitchFamily="34" charset="-120"/>
                        </a:rPr>
                        <a:t>  D. Estados Unidos</a:t>
                      </a:r>
                      <a:endParaRPr lang="en-US" sz="2100" dirty="0">
                        <a:latin typeface="Fredoka" charset="0"/>
                        <a:ea typeface="Fredoka" charset="0"/>
                        <a:cs typeface="Fredoka" charset="0"/>
                      </a:endParaRPr>
                    </a:p>
                  </a:txBody>
                  <a:tcPr marL="91440" marR="91440" marT="45720" marB="45720" anchor="ctr">
                    <a:lnL w="19050" cap="flat" cmpd="sng" algn="ctr">
                      <a:solidFill>
                        <a:srgbClr val="7B3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B3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B3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B3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D6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2100" b="1" dirty="0">
                          <a:solidFill>
                            <a:srgbClr val="1E3A5F"/>
                          </a:solidFill>
                          <a:latin typeface="Fredoka" pitchFamily="34" charset="0"/>
                          <a:ea typeface="Fredoka" pitchFamily="34" charset="-122"/>
                          <a:cs typeface="Fredoka" pitchFamily="34" charset="-120"/>
                        </a:rPr>
                        <a:t>  5. A palavra almofada</a:t>
                      </a:r>
                      <a:endParaRPr lang="en-US" sz="2100" dirty="0">
                        <a:latin typeface="Fredoka" charset="0"/>
                        <a:ea typeface="Fredoka" charset="0"/>
                        <a:cs typeface="Fredoka" charset="0"/>
                      </a:endParaRPr>
                    </a:p>
                  </a:txBody>
                  <a:tcPr marL="91440" marR="91440" marT="45720" marB="45720" anchor="ctr">
                    <a:lnL w="19050" cap="flat" cmpd="sng" algn="ctr">
                      <a:solidFill>
                        <a:srgbClr val="7B3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B3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B3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B3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4F7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200" dirty="0"/>
                    </a:p>
                  </a:txBody>
                  <a:tcPr marL="91440" marR="91440" marT="45720" marB="45720">
                    <a:lnL w="19050" cap="flat" cmpd="sng" algn="ctr">
                      <a:solidFill>
                        <a:srgbClr val="7B3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B3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B3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B3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2100" b="1" dirty="0">
                          <a:solidFill>
                            <a:srgbClr val="1E3A5F"/>
                          </a:solidFill>
                          <a:latin typeface="Fredoka" pitchFamily="34" charset="0"/>
                          <a:ea typeface="Fredoka" pitchFamily="34" charset="-122"/>
                          <a:cs typeface="Fredoka" pitchFamily="34" charset="-120"/>
                        </a:rPr>
                        <a:t>  E. Japão</a:t>
                      </a:r>
                      <a:endParaRPr lang="en-US" sz="2100" dirty="0">
                        <a:latin typeface="Fredoka" charset="0"/>
                        <a:ea typeface="Fredoka" charset="0"/>
                        <a:cs typeface="Fredoka" charset="0"/>
                      </a:endParaRPr>
                    </a:p>
                  </a:txBody>
                  <a:tcPr marL="91440" marR="91440" marT="45720" marB="45720" anchor="ctr">
                    <a:lnL w="19050" cap="flat" cmpd="sng" algn="ctr">
                      <a:solidFill>
                        <a:srgbClr val="7B3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B3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B3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B3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D6"/>
                    </a:solidFill>
                  </a:tcPr>
                </a:tc>
              </a:tr>
            </a:tbl>
          </a:graphicData>
        </a:graphic>
      </p:graphicFrame>
      <p:sp>
        <p:nvSpPr>
          <p:cNvPr id="13" name="Shape 8"/>
          <p:cNvSpPr/>
          <p:nvPr/>
        </p:nvSpPr>
        <p:spPr>
          <a:xfrm>
            <a:off x="5440680" y="2103120"/>
            <a:ext cx="146304" cy="146304"/>
          </a:xfrm>
          <a:prstGeom prst="ellipse">
            <a:avLst/>
          </a:prstGeom>
          <a:solidFill>
            <a:srgbClr val="1E3A5F"/>
          </a:solidFill>
          <a:ln/>
        </p:spPr>
      </p:sp>
      <p:sp>
        <p:nvSpPr>
          <p:cNvPr id="14" name="Shape 9"/>
          <p:cNvSpPr/>
          <p:nvPr/>
        </p:nvSpPr>
        <p:spPr>
          <a:xfrm>
            <a:off x="7150608" y="2103120"/>
            <a:ext cx="146304" cy="146304"/>
          </a:xfrm>
          <a:prstGeom prst="ellipse">
            <a:avLst/>
          </a:prstGeom>
          <a:solidFill>
            <a:srgbClr val="1E3A5F"/>
          </a:solidFill>
          <a:ln/>
        </p:spPr>
      </p:sp>
      <p:sp>
        <p:nvSpPr>
          <p:cNvPr id="15" name="Shape 10"/>
          <p:cNvSpPr/>
          <p:nvPr/>
        </p:nvSpPr>
        <p:spPr>
          <a:xfrm>
            <a:off x="5440680" y="2743200"/>
            <a:ext cx="146304" cy="146304"/>
          </a:xfrm>
          <a:prstGeom prst="ellipse">
            <a:avLst/>
          </a:prstGeom>
          <a:solidFill>
            <a:srgbClr val="1E3A5F"/>
          </a:solidFill>
          <a:ln/>
        </p:spPr>
      </p:sp>
      <p:sp>
        <p:nvSpPr>
          <p:cNvPr id="16" name="Shape 11"/>
          <p:cNvSpPr/>
          <p:nvPr/>
        </p:nvSpPr>
        <p:spPr>
          <a:xfrm>
            <a:off x="7150608" y="2743200"/>
            <a:ext cx="146304" cy="146304"/>
          </a:xfrm>
          <a:prstGeom prst="ellipse">
            <a:avLst/>
          </a:prstGeom>
          <a:solidFill>
            <a:srgbClr val="1E3A5F"/>
          </a:solidFill>
          <a:ln/>
        </p:spPr>
      </p:sp>
      <p:sp>
        <p:nvSpPr>
          <p:cNvPr id="17" name="Shape 12"/>
          <p:cNvSpPr/>
          <p:nvPr/>
        </p:nvSpPr>
        <p:spPr>
          <a:xfrm>
            <a:off x="5440680" y="3383280"/>
            <a:ext cx="146304" cy="146304"/>
          </a:xfrm>
          <a:prstGeom prst="ellipse">
            <a:avLst/>
          </a:prstGeom>
          <a:solidFill>
            <a:srgbClr val="1E3A5F"/>
          </a:solidFill>
          <a:ln/>
        </p:spPr>
      </p:sp>
      <p:sp>
        <p:nvSpPr>
          <p:cNvPr id="18" name="Shape 13"/>
          <p:cNvSpPr/>
          <p:nvPr/>
        </p:nvSpPr>
        <p:spPr>
          <a:xfrm>
            <a:off x="7150608" y="3383280"/>
            <a:ext cx="146304" cy="146304"/>
          </a:xfrm>
          <a:prstGeom prst="ellipse">
            <a:avLst/>
          </a:prstGeom>
          <a:solidFill>
            <a:srgbClr val="1E3A5F"/>
          </a:solidFill>
          <a:ln/>
        </p:spPr>
      </p:sp>
      <p:sp>
        <p:nvSpPr>
          <p:cNvPr id="19" name="Shape 14"/>
          <p:cNvSpPr/>
          <p:nvPr/>
        </p:nvSpPr>
        <p:spPr>
          <a:xfrm>
            <a:off x="5440680" y="4023360"/>
            <a:ext cx="146304" cy="146304"/>
          </a:xfrm>
          <a:prstGeom prst="ellipse">
            <a:avLst/>
          </a:prstGeom>
          <a:solidFill>
            <a:srgbClr val="1E3A5F"/>
          </a:solidFill>
          <a:ln/>
        </p:spPr>
      </p:sp>
      <p:sp>
        <p:nvSpPr>
          <p:cNvPr id="25" name="Shape 15"/>
          <p:cNvSpPr/>
          <p:nvPr/>
        </p:nvSpPr>
        <p:spPr>
          <a:xfrm>
            <a:off x="7150608" y="4023360"/>
            <a:ext cx="146304" cy="146304"/>
          </a:xfrm>
          <a:prstGeom prst="ellipse">
            <a:avLst/>
          </a:prstGeom>
          <a:solidFill>
            <a:srgbClr val="1E3A5F"/>
          </a:solidFill>
          <a:ln/>
        </p:spPr>
      </p:sp>
      <p:sp>
        <p:nvSpPr>
          <p:cNvPr id="21" name="Shape 16"/>
          <p:cNvSpPr/>
          <p:nvPr/>
        </p:nvSpPr>
        <p:spPr>
          <a:xfrm>
            <a:off x="5440680" y="4663440"/>
            <a:ext cx="146304" cy="146304"/>
          </a:xfrm>
          <a:prstGeom prst="ellipse">
            <a:avLst/>
          </a:prstGeom>
          <a:solidFill>
            <a:srgbClr val="1E3A5F"/>
          </a:solidFill>
          <a:ln/>
        </p:spPr>
      </p:sp>
      <p:sp>
        <p:nvSpPr>
          <p:cNvPr id="22" name="Shape 17"/>
          <p:cNvSpPr/>
          <p:nvPr/>
        </p:nvSpPr>
        <p:spPr>
          <a:xfrm>
            <a:off x="7150608" y="4663440"/>
            <a:ext cx="146304" cy="146304"/>
          </a:xfrm>
          <a:prstGeom prst="ellipse">
            <a:avLst/>
          </a:prstGeom>
          <a:solidFill>
            <a:srgbClr val="1E3A5F"/>
          </a:solidFill>
          <a:ln/>
        </p:spPr>
      </p:sp>
      <p:sp>
        <p:nvSpPr>
          <p:cNvPr id="23" name="Shape 18"/>
          <p:cNvSpPr/>
          <p:nvPr/>
        </p:nvSpPr>
        <p:spPr>
          <a:xfrm>
            <a:off x="548640" y="5440680"/>
            <a:ext cx="11091672" cy="685800"/>
          </a:xfrm>
          <a:prstGeom prst="roundRect">
            <a:avLst>
              <a:gd name="adj" fmla="val 26667"/>
            </a:avLst>
          </a:prstGeom>
          <a:solidFill>
            <a:srgbClr val="7B3FA6"/>
          </a:solidFill>
          <a:ln/>
        </p:spPr>
      </p:sp>
      <p:sp>
        <p:nvSpPr>
          <p:cNvPr id="24" name="Text 19"/>
          <p:cNvSpPr/>
          <p:nvPr/>
        </p:nvSpPr>
        <p:spPr>
          <a:xfrm>
            <a:off x="731520" y="5440680"/>
            <a:ext cx="10698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300" b="1" dirty="0">
                <a:solidFill>
                  <a:srgbClr val="FFFFFF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Liga cada coisa ao sítio de onde vem.</a:t>
            </a:r>
            <a:endParaRPr lang="en-US" sz="2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1018520" y="-320040"/>
            <a:ext cx="1463040" cy="1463040"/>
          </a:xfrm>
          <a:prstGeom prst="ellipse">
            <a:avLst/>
          </a:prstGeom>
          <a:solidFill>
            <a:srgbClr val="EFE4F7">
              <a:alpha val="45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10561320" y="502920"/>
            <a:ext cx="457200" cy="457200"/>
          </a:xfrm>
          <a:prstGeom prst="ellipse">
            <a:avLst/>
          </a:prstGeom>
          <a:solidFill>
            <a:srgbClr val="EFE4F7">
              <a:alpha val="65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10287000" y="228600"/>
            <a:ext cx="201168" cy="201168"/>
          </a:xfrm>
          <a:prstGeom prst="ellipse">
            <a:avLst/>
          </a:prstGeom>
          <a:solidFill>
            <a:srgbClr val="FEDF62">
              <a:alpha val="80000"/>
            </a:srgbClr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329184"/>
            <a:ext cx="960120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E3A5F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Atividade: a flor dos meus grupos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548640" y="6263640"/>
            <a:ext cx="11091672" cy="0"/>
          </a:xfrm>
          <a:prstGeom prst="line">
            <a:avLst/>
          </a:prstGeom>
          <a:noFill/>
          <a:ln w="12700">
            <a:solidFill>
              <a:srgbClr val="E6E1D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48640" y="6336792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5C6A77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RecursosDidaticos.com  ·  Peak a Boo by Cláudia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9692640" y="6336792"/>
            <a:ext cx="1280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5C6A77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20 / 22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11123676" y="6295644"/>
            <a:ext cx="502920" cy="502920"/>
          </a:xfrm>
          <a:prstGeom prst="ellipse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pic>
        <p:nvPicPr>
          <p:cNvPr id="10" name="Image 0" descr="/workspace/apresentacoes/work-2ano-familia-comunidade/img5/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55680" y="6327648"/>
            <a:ext cx="438912" cy="438912"/>
          </a:xfrm>
          <a:prstGeom prst="rect">
            <a:avLst/>
          </a:prstGeom>
        </p:spPr>
      </p:pic>
      <p:sp>
        <p:nvSpPr>
          <p:cNvPr id="12" name="Shape 8"/>
          <p:cNvSpPr/>
          <p:nvPr/>
        </p:nvSpPr>
        <p:spPr>
          <a:xfrm>
            <a:off x="502920" y="1325880"/>
            <a:ext cx="6035040" cy="960120"/>
          </a:xfrm>
          <a:prstGeom prst="roundRect">
            <a:avLst>
              <a:gd name="adj" fmla="val 19048"/>
            </a:avLst>
          </a:prstGeom>
          <a:solidFill>
            <a:srgbClr val="EFE4F7"/>
          </a:solidFill>
          <a:ln/>
        </p:spPr>
      </p:sp>
      <p:sp>
        <p:nvSpPr>
          <p:cNvPr id="13" name="Shape 9"/>
          <p:cNvSpPr/>
          <p:nvPr/>
        </p:nvSpPr>
        <p:spPr>
          <a:xfrm>
            <a:off x="704088" y="1504188"/>
            <a:ext cx="603504" cy="603504"/>
          </a:xfrm>
          <a:prstGeom prst="ellipse">
            <a:avLst/>
          </a:prstGeom>
          <a:solidFill>
            <a:srgbClr val="7B3FA6"/>
          </a:solidFill>
          <a:ln/>
        </p:spPr>
      </p:sp>
      <p:sp>
        <p:nvSpPr>
          <p:cNvPr id="14" name="Text 10"/>
          <p:cNvSpPr/>
          <p:nvPr/>
        </p:nvSpPr>
        <p:spPr>
          <a:xfrm>
            <a:off x="704088" y="1504188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1</a:t>
            </a:r>
            <a:endParaRPr lang="en-US" sz="2000" dirty="0"/>
          </a:p>
        </p:txBody>
      </p:sp>
      <p:sp>
        <p:nvSpPr>
          <p:cNvPr id="15" name="Text 11"/>
          <p:cNvSpPr/>
          <p:nvPr/>
        </p:nvSpPr>
        <p:spPr>
          <a:xfrm>
            <a:off x="1490472" y="1325880"/>
            <a:ext cx="48920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1E3A5F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Pensa nos teus grupos</a:t>
            </a:r>
            <a:endParaRPr lang="en-US" sz="2300" dirty="0"/>
          </a:p>
        </p:txBody>
      </p:sp>
      <p:sp>
        <p:nvSpPr>
          <p:cNvPr id="16" name="Shape 12"/>
          <p:cNvSpPr/>
          <p:nvPr/>
        </p:nvSpPr>
        <p:spPr>
          <a:xfrm>
            <a:off x="502920" y="2514600"/>
            <a:ext cx="6035040" cy="960120"/>
          </a:xfrm>
          <a:prstGeom prst="roundRect">
            <a:avLst>
              <a:gd name="adj" fmla="val 19048"/>
            </a:avLst>
          </a:prstGeom>
          <a:solidFill>
            <a:srgbClr val="FFEBD6"/>
          </a:solidFill>
          <a:ln/>
        </p:spPr>
      </p:sp>
      <p:sp>
        <p:nvSpPr>
          <p:cNvPr id="17" name="Shape 13"/>
          <p:cNvSpPr/>
          <p:nvPr/>
        </p:nvSpPr>
        <p:spPr>
          <a:xfrm>
            <a:off x="704088" y="2692908"/>
            <a:ext cx="603504" cy="603504"/>
          </a:xfrm>
          <a:prstGeom prst="ellipse">
            <a:avLst/>
          </a:prstGeom>
          <a:solidFill>
            <a:srgbClr val="FF8226"/>
          </a:solidFill>
          <a:ln/>
        </p:spPr>
      </p:sp>
      <p:sp>
        <p:nvSpPr>
          <p:cNvPr id="18" name="Text 14"/>
          <p:cNvSpPr/>
          <p:nvPr/>
        </p:nvSpPr>
        <p:spPr>
          <a:xfrm>
            <a:off x="704088" y="2692908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1E3A5F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2</a:t>
            </a:r>
            <a:endParaRPr lang="en-US" sz="2000" dirty="0"/>
          </a:p>
        </p:txBody>
      </p:sp>
      <p:sp>
        <p:nvSpPr>
          <p:cNvPr id="19" name="Text 15"/>
          <p:cNvSpPr/>
          <p:nvPr/>
        </p:nvSpPr>
        <p:spPr>
          <a:xfrm>
            <a:off x="1490472" y="2514600"/>
            <a:ext cx="48920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1E3A5F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Um grupo em cada pétala</a:t>
            </a:r>
            <a:endParaRPr lang="en-US" sz="2300" dirty="0"/>
          </a:p>
        </p:txBody>
      </p:sp>
      <p:sp>
        <p:nvSpPr>
          <p:cNvPr id="20" name="Shape 16"/>
          <p:cNvSpPr/>
          <p:nvPr/>
        </p:nvSpPr>
        <p:spPr>
          <a:xfrm>
            <a:off x="502920" y="3703320"/>
            <a:ext cx="6035040" cy="960120"/>
          </a:xfrm>
          <a:prstGeom prst="roundRect">
            <a:avLst>
              <a:gd name="adj" fmla="val 19048"/>
            </a:avLst>
          </a:prstGeom>
          <a:solidFill>
            <a:srgbClr val="E0F5FA"/>
          </a:solidFill>
          <a:ln/>
        </p:spPr>
      </p:sp>
      <p:sp>
        <p:nvSpPr>
          <p:cNvPr id="21" name="Shape 17"/>
          <p:cNvSpPr/>
          <p:nvPr/>
        </p:nvSpPr>
        <p:spPr>
          <a:xfrm>
            <a:off x="704088" y="3881628"/>
            <a:ext cx="603504" cy="603504"/>
          </a:xfrm>
          <a:prstGeom prst="ellipse">
            <a:avLst/>
          </a:prstGeom>
          <a:solidFill>
            <a:srgbClr val="0A7894"/>
          </a:solidFill>
          <a:ln/>
        </p:spPr>
      </p:sp>
      <p:sp>
        <p:nvSpPr>
          <p:cNvPr id="22" name="Text 18"/>
          <p:cNvSpPr/>
          <p:nvPr/>
        </p:nvSpPr>
        <p:spPr>
          <a:xfrm>
            <a:off x="704088" y="3881628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3</a:t>
            </a:r>
            <a:endParaRPr lang="en-US" sz="2000" dirty="0"/>
          </a:p>
        </p:txBody>
      </p:sp>
      <p:sp>
        <p:nvSpPr>
          <p:cNvPr id="23" name="Text 19"/>
          <p:cNvSpPr/>
          <p:nvPr/>
        </p:nvSpPr>
        <p:spPr>
          <a:xfrm>
            <a:off x="1490472" y="3703320"/>
            <a:ext cx="48920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1E3A5F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Desenha-te no meio</a:t>
            </a:r>
            <a:endParaRPr lang="en-US" sz="2300" dirty="0"/>
          </a:p>
        </p:txBody>
      </p:sp>
      <p:sp>
        <p:nvSpPr>
          <p:cNvPr id="24" name="Shape 20"/>
          <p:cNvSpPr/>
          <p:nvPr/>
        </p:nvSpPr>
        <p:spPr>
          <a:xfrm>
            <a:off x="502920" y="4892040"/>
            <a:ext cx="6035040" cy="960120"/>
          </a:xfrm>
          <a:prstGeom prst="roundRect">
            <a:avLst>
              <a:gd name="adj" fmla="val 19048"/>
            </a:avLst>
          </a:prstGeom>
          <a:solidFill>
            <a:srgbClr val="FFF4D1"/>
          </a:solidFill>
          <a:ln/>
        </p:spPr>
      </p:sp>
      <p:sp>
        <p:nvSpPr>
          <p:cNvPr id="25" name="Shape 21"/>
          <p:cNvSpPr/>
          <p:nvPr/>
        </p:nvSpPr>
        <p:spPr>
          <a:xfrm>
            <a:off x="704088" y="5070348"/>
            <a:ext cx="603504" cy="603504"/>
          </a:xfrm>
          <a:prstGeom prst="ellipse">
            <a:avLst/>
          </a:prstGeom>
          <a:solidFill>
            <a:srgbClr val="FEDF62"/>
          </a:solidFill>
          <a:ln/>
        </p:spPr>
      </p:sp>
      <p:sp>
        <p:nvSpPr>
          <p:cNvPr id="26" name="Text 22"/>
          <p:cNvSpPr/>
          <p:nvPr/>
        </p:nvSpPr>
        <p:spPr>
          <a:xfrm>
            <a:off x="704088" y="5070348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1E3A5F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4</a:t>
            </a:r>
            <a:endParaRPr lang="en-US" sz="2000" dirty="0"/>
          </a:p>
        </p:txBody>
      </p:sp>
      <p:sp>
        <p:nvSpPr>
          <p:cNvPr id="27" name="Text 23"/>
          <p:cNvSpPr/>
          <p:nvPr/>
        </p:nvSpPr>
        <p:spPr>
          <a:xfrm>
            <a:off x="1490472" y="4892040"/>
            <a:ext cx="48920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1E3A5F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Pinta a tua flor</a:t>
            </a:r>
            <a:endParaRPr lang="en-US" sz="2300" dirty="0"/>
          </a:p>
        </p:txBody>
      </p:sp>
      <p:sp>
        <p:nvSpPr>
          <p:cNvPr id="28" name="Shape 24"/>
          <p:cNvSpPr/>
          <p:nvPr/>
        </p:nvSpPr>
        <p:spPr>
          <a:xfrm>
            <a:off x="6766560" y="1280160"/>
            <a:ext cx="4892040" cy="342900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19050">
            <a:solidFill>
              <a:srgbClr val="E6E1D6"/>
            </a:solidFill>
            <a:prstDash val="solid"/>
          </a:ln>
          <a:effectLst>
            <a:outerShdw sx="100000" sy="100000" kx="0" ky="0" algn="bl" rotWithShape="0" blurRad="127000" dist="38100" dir="5400000">
              <a:srgbClr val="1E3A5F">
                <a:alpha val="10000"/>
              </a:srgbClr>
            </a:outerShdw>
          </a:effectLst>
        </p:spPr>
      </p:sp>
      <p:pic>
        <p:nvPicPr>
          <p:cNvPr id="29" name="Image 1" descr="/workspace/apresentacoes/work-2ano-familia-comunidade/img5/d_ficha5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2242" y="1417320"/>
            <a:ext cx="4500677" cy="3154680"/>
          </a:xfrm>
          <a:prstGeom prst="rect">
            <a:avLst/>
          </a:prstGeom>
        </p:spPr>
      </p:pic>
      <p:sp>
        <p:nvSpPr>
          <p:cNvPr id="30" name="Shape 25"/>
          <p:cNvSpPr/>
          <p:nvPr/>
        </p:nvSpPr>
        <p:spPr>
          <a:xfrm>
            <a:off x="6766560" y="4846320"/>
            <a:ext cx="4892040" cy="1051560"/>
          </a:xfrm>
          <a:prstGeom prst="roundRect">
            <a:avLst>
              <a:gd name="adj" fmla="val 17391"/>
            </a:avLst>
          </a:prstGeom>
          <a:solidFill>
            <a:srgbClr val="FFF4D1"/>
          </a:solidFill>
          <a:ln w="19050">
            <a:solidFill>
              <a:srgbClr val="A8740A"/>
            </a:solidFill>
            <a:prstDash val="solid"/>
          </a:ln>
        </p:spPr>
      </p:sp>
      <p:sp>
        <p:nvSpPr>
          <p:cNvPr id="31" name="Text 26"/>
          <p:cNvSpPr/>
          <p:nvPr/>
        </p:nvSpPr>
        <p:spPr>
          <a:xfrm>
            <a:off x="6903720" y="4846320"/>
            <a:ext cx="461772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100" b="1" dirty="0">
                <a:solidFill>
                  <a:srgbClr val="1E3A5F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Mostra à turma, se quiseres!</a:t>
            </a:r>
            <a:endParaRPr lang="en-US" sz="2100" dirty="0"/>
          </a:p>
          <a:p>
            <a:pPr algn="ctr" indent="0" marL="0">
              <a:buNone/>
            </a:pPr>
            <a:r>
              <a:rPr lang="en-US" sz="1900" b="1" dirty="0">
                <a:solidFill>
                  <a:srgbClr val="5E2E80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Partilhas só o que quiseres.</a:t>
            </a:r>
            <a:endParaRPr lang="en-US" sz="21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1018520" y="-320040"/>
            <a:ext cx="1463040" cy="1463040"/>
          </a:xfrm>
          <a:prstGeom prst="ellipse">
            <a:avLst/>
          </a:prstGeom>
          <a:solidFill>
            <a:srgbClr val="EFE4F7">
              <a:alpha val="45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10561320" y="502920"/>
            <a:ext cx="457200" cy="457200"/>
          </a:xfrm>
          <a:prstGeom prst="ellipse">
            <a:avLst/>
          </a:prstGeom>
          <a:solidFill>
            <a:srgbClr val="EFE4F7">
              <a:alpha val="65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10287000" y="228600"/>
            <a:ext cx="201168" cy="201168"/>
          </a:xfrm>
          <a:prstGeom prst="ellipse">
            <a:avLst/>
          </a:prstGeom>
          <a:solidFill>
            <a:srgbClr val="FEDF62">
              <a:alpha val="80000"/>
            </a:srgbClr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329184"/>
            <a:ext cx="960120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E3A5F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Quiz: verdadeiro ou falso?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548640" y="6263640"/>
            <a:ext cx="11091672" cy="0"/>
          </a:xfrm>
          <a:prstGeom prst="line">
            <a:avLst/>
          </a:prstGeom>
          <a:noFill/>
          <a:ln w="12700">
            <a:solidFill>
              <a:srgbClr val="E6E1D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48640" y="6336792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5C6A77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RecursosDidaticos.com  ·  Peak a Boo by Cláudia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9692640" y="6336792"/>
            <a:ext cx="1280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5C6A77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21 / 22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11123676" y="6295644"/>
            <a:ext cx="502920" cy="502920"/>
          </a:xfrm>
          <a:prstGeom prst="ellipse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pic>
        <p:nvPicPr>
          <p:cNvPr id="10" name="Image 0" descr="/workspace/apresentacoes/work-2ano-familia-comunidade/img5/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55680" y="6327648"/>
            <a:ext cx="438912" cy="438912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548640" y="1188720"/>
            <a:ext cx="10972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5E2E80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Pinta V (verdadeiro) ou F (falso).</a:t>
            </a:r>
            <a:endParaRPr lang="en-US" sz="2200" dirty="0"/>
          </a:p>
        </p:txBody>
      </p:sp>
      <p:sp>
        <p:nvSpPr>
          <p:cNvPr id="13" name="Shape 9"/>
          <p:cNvSpPr/>
          <p:nvPr/>
        </p:nvSpPr>
        <p:spPr>
          <a:xfrm>
            <a:off x="548640" y="1810512"/>
            <a:ext cx="11091672" cy="713232"/>
          </a:xfrm>
          <a:prstGeom prst="roundRect">
            <a:avLst>
              <a:gd name="adj" fmla="val 25641"/>
            </a:avLst>
          </a:prstGeom>
          <a:solidFill>
            <a:srgbClr val="EFE4F7"/>
          </a:solidFill>
          <a:ln w="19050">
            <a:solidFill>
              <a:srgbClr val="7B3FA6"/>
            </a:solidFill>
            <a:prstDash val="solid"/>
          </a:ln>
        </p:spPr>
      </p:sp>
      <p:sp>
        <p:nvSpPr>
          <p:cNvPr id="14" name="Shape 10"/>
          <p:cNvSpPr/>
          <p:nvPr/>
        </p:nvSpPr>
        <p:spPr>
          <a:xfrm>
            <a:off x="713232" y="1920240"/>
            <a:ext cx="493776" cy="493776"/>
          </a:xfrm>
          <a:prstGeom prst="ellipse">
            <a:avLst/>
          </a:prstGeom>
          <a:solidFill>
            <a:srgbClr val="7B3FA6"/>
          </a:solidFill>
          <a:ln/>
        </p:spPr>
      </p:sp>
      <p:sp>
        <p:nvSpPr>
          <p:cNvPr id="15" name="Text 11"/>
          <p:cNvSpPr/>
          <p:nvPr/>
        </p:nvSpPr>
        <p:spPr>
          <a:xfrm>
            <a:off x="713232" y="1920240"/>
            <a:ext cx="493776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1</a:t>
            </a:r>
            <a:endParaRPr lang="en-US" sz="1800" dirty="0"/>
          </a:p>
        </p:txBody>
      </p:sp>
      <p:sp>
        <p:nvSpPr>
          <p:cNvPr id="16" name="Text 12"/>
          <p:cNvSpPr/>
          <p:nvPr/>
        </p:nvSpPr>
        <p:spPr>
          <a:xfrm>
            <a:off x="1417320" y="1810512"/>
            <a:ext cx="813816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E3A5F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Cada pessoa pertence só a um grupo.</a:t>
            </a:r>
            <a:endParaRPr lang="en-US" sz="2400" dirty="0"/>
          </a:p>
        </p:txBody>
      </p:sp>
      <p:sp>
        <p:nvSpPr>
          <p:cNvPr id="17" name="Shape 13"/>
          <p:cNvSpPr/>
          <p:nvPr/>
        </p:nvSpPr>
        <p:spPr>
          <a:xfrm>
            <a:off x="9692640" y="1901952"/>
            <a:ext cx="731520" cy="530352"/>
          </a:xfrm>
          <a:prstGeom prst="roundRect">
            <a:avLst>
              <a:gd name="adj" fmla="val 20690"/>
            </a:avLst>
          </a:prstGeom>
          <a:solidFill>
            <a:srgbClr val="FEDF62"/>
          </a:solidFill>
          <a:ln/>
        </p:spPr>
      </p:sp>
      <p:sp>
        <p:nvSpPr>
          <p:cNvPr id="18" name="Text 14"/>
          <p:cNvSpPr/>
          <p:nvPr/>
        </p:nvSpPr>
        <p:spPr>
          <a:xfrm>
            <a:off x="9692640" y="1901952"/>
            <a:ext cx="7315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3A5F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V</a:t>
            </a:r>
            <a:endParaRPr lang="en-US" sz="2400" dirty="0"/>
          </a:p>
        </p:txBody>
      </p:sp>
      <p:sp>
        <p:nvSpPr>
          <p:cNvPr id="19" name="Shape 15"/>
          <p:cNvSpPr/>
          <p:nvPr/>
        </p:nvSpPr>
        <p:spPr>
          <a:xfrm>
            <a:off x="10698480" y="1901952"/>
            <a:ext cx="731520" cy="530352"/>
          </a:xfrm>
          <a:prstGeom prst="roundRect">
            <a:avLst>
              <a:gd name="adj" fmla="val 20690"/>
            </a:avLst>
          </a:prstGeom>
          <a:solidFill>
            <a:srgbClr val="FF8226"/>
          </a:solidFill>
          <a:ln/>
        </p:spPr>
      </p:sp>
      <p:sp>
        <p:nvSpPr>
          <p:cNvPr id="20" name="Text 16"/>
          <p:cNvSpPr/>
          <p:nvPr/>
        </p:nvSpPr>
        <p:spPr>
          <a:xfrm>
            <a:off x="10698480" y="1901952"/>
            <a:ext cx="7315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3A5F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F</a:t>
            </a:r>
            <a:endParaRPr lang="en-US" sz="2400" dirty="0"/>
          </a:p>
        </p:txBody>
      </p:sp>
      <p:sp>
        <p:nvSpPr>
          <p:cNvPr id="21" name="Shape 17"/>
          <p:cNvSpPr/>
          <p:nvPr/>
        </p:nvSpPr>
        <p:spPr>
          <a:xfrm>
            <a:off x="548640" y="2651760"/>
            <a:ext cx="11091672" cy="713232"/>
          </a:xfrm>
          <a:prstGeom prst="roundRect">
            <a:avLst>
              <a:gd name="adj" fmla="val 25641"/>
            </a:avLst>
          </a:prstGeom>
          <a:solidFill>
            <a:srgbClr val="FFFFFF"/>
          </a:solidFill>
          <a:ln w="19050">
            <a:solidFill>
              <a:srgbClr val="7B3FA6"/>
            </a:solidFill>
            <a:prstDash val="solid"/>
          </a:ln>
        </p:spPr>
      </p:sp>
      <p:sp>
        <p:nvSpPr>
          <p:cNvPr id="22" name="Shape 18"/>
          <p:cNvSpPr/>
          <p:nvPr/>
        </p:nvSpPr>
        <p:spPr>
          <a:xfrm>
            <a:off x="713232" y="2761488"/>
            <a:ext cx="493776" cy="493776"/>
          </a:xfrm>
          <a:prstGeom prst="ellipse">
            <a:avLst/>
          </a:prstGeom>
          <a:solidFill>
            <a:srgbClr val="7B3FA6"/>
          </a:solidFill>
          <a:ln/>
        </p:spPr>
      </p:sp>
      <p:sp>
        <p:nvSpPr>
          <p:cNvPr id="23" name="Text 19"/>
          <p:cNvSpPr/>
          <p:nvPr/>
        </p:nvSpPr>
        <p:spPr>
          <a:xfrm>
            <a:off x="713232" y="2761488"/>
            <a:ext cx="493776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2</a:t>
            </a:r>
            <a:endParaRPr lang="en-US" sz="1800" dirty="0"/>
          </a:p>
        </p:txBody>
      </p:sp>
      <p:sp>
        <p:nvSpPr>
          <p:cNvPr id="24" name="Text 20"/>
          <p:cNvSpPr/>
          <p:nvPr/>
        </p:nvSpPr>
        <p:spPr>
          <a:xfrm>
            <a:off x="1417320" y="2651760"/>
            <a:ext cx="813816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E3A5F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A família e a turma são grupos.</a:t>
            </a:r>
            <a:endParaRPr lang="en-US" sz="2400" dirty="0"/>
          </a:p>
        </p:txBody>
      </p:sp>
      <p:sp>
        <p:nvSpPr>
          <p:cNvPr id="25" name="Shape 21"/>
          <p:cNvSpPr/>
          <p:nvPr/>
        </p:nvSpPr>
        <p:spPr>
          <a:xfrm>
            <a:off x="9692640" y="2743200"/>
            <a:ext cx="731520" cy="530352"/>
          </a:xfrm>
          <a:prstGeom prst="roundRect">
            <a:avLst>
              <a:gd name="adj" fmla="val 20690"/>
            </a:avLst>
          </a:prstGeom>
          <a:solidFill>
            <a:srgbClr val="FEDF62"/>
          </a:solidFill>
          <a:ln/>
        </p:spPr>
      </p:sp>
      <p:sp>
        <p:nvSpPr>
          <p:cNvPr id="26" name="Text 22"/>
          <p:cNvSpPr/>
          <p:nvPr/>
        </p:nvSpPr>
        <p:spPr>
          <a:xfrm>
            <a:off x="9692640" y="2743200"/>
            <a:ext cx="7315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3A5F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V</a:t>
            </a:r>
            <a:endParaRPr lang="en-US" sz="2400" dirty="0"/>
          </a:p>
        </p:txBody>
      </p:sp>
      <p:sp>
        <p:nvSpPr>
          <p:cNvPr id="27" name="Shape 23"/>
          <p:cNvSpPr/>
          <p:nvPr/>
        </p:nvSpPr>
        <p:spPr>
          <a:xfrm>
            <a:off x="10698480" y="2743200"/>
            <a:ext cx="731520" cy="530352"/>
          </a:xfrm>
          <a:prstGeom prst="roundRect">
            <a:avLst>
              <a:gd name="adj" fmla="val 20690"/>
            </a:avLst>
          </a:prstGeom>
          <a:solidFill>
            <a:srgbClr val="FF8226"/>
          </a:solidFill>
          <a:ln/>
        </p:spPr>
      </p:sp>
      <p:sp>
        <p:nvSpPr>
          <p:cNvPr id="28" name="Text 24"/>
          <p:cNvSpPr/>
          <p:nvPr/>
        </p:nvSpPr>
        <p:spPr>
          <a:xfrm>
            <a:off x="10698480" y="2743200"/>
            <a:ext cx="7315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3A5F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F</a:t>
            </a:r>
            <a:endParaRPr lang="en-US" sz="2400" dirty="0"/>
          </a:p>
        </p:txBody>
      </p:sp>
      <p:sp>
        <p:nvSpPr>
          <p:cNvPr id="29" name="Shape 25"/>
          <p:cNvSpPr/>
          <p:nvPr/>
        </p:nvSpPr>
        <p:spPr>
          <a:xfrm>
            <a:off x="548640" y="3493008"/>
            <a:ext cx="11091672" cy="713232"/>
          </a:xfrm>
          <a:prstGeom prst="roundRect">
            <a:avLst>
              <a:gd name="adj" fmla="val 25641"/>
            </a:avLst>
          </a:prstGeom>
          <a:solidFill>
            <a:srgbClr val="EFE4F7"/>
          </a:solidFill>
          <a:ln w="19050">
            <a:solidFill>
              <a:srgbClr val="7B3FA6"/>
            </a:solidFill>
            <a:prstDash val="solid"/>
          </a:ln>
        </p:spPr>
      </p:sp>
      <p:sp>
        <p:nvSpPr>
          <p:cNvPr id="30" name="Shape 26"/>
          <p:cNvSpPr/>
          <p:nvPr/>
        </p:nvSpPr>
        <p:spPr>
          <a:xfrm>
            <a:off x="713232" y="3602736"/>
            <a:ext cx="493776" cy="493776"/>
          </a:xfrm>
          <a:prstGeom prst="ellipse">
            <a:avLst/>
          </a:prstGeom>
          <a:solidFill>
            <a:srgbClr val="7B3FA6"/>
          </a:solidFill>
          <a:ln/>
        </p:spPr>
      </p:sp>
      <p:sp>
        <p:nvSpPr>
          <p:cNvPr id="31" name="Text 27"/>
          <p:cNvSpPr/>
          <p:nvPr/>
        </p:nvSpPr>
        <p:spPr>
          <a:xfrm>
            <a:off x="713232" y="3602736"/>
            <a:ext cx="493776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3</a:t>
            </a:r>
            <a:endParaRPr lang="en-US" sz="1800" dirty="0"/>
          </a:p>
        </p:txBody>
      </p:sp>
      <p:sp>
        <p:nvSpPr>
          <p:cNvPr id="32" name="Text 28"/>
          <p:cNvSpPr/>
          <p:nvPr/>
        </p:nvSpPr>
        <p:spPr>
          <a:xfrm>
            <a:off x="1417320" y="3493008"/>
            <a:ext cx="813816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E3A5F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A piza é um prato de Itália.</a:t>
            </a:r>
            <a:endParaRPr lang="en-US" sz="2400" dirty="0"/>
          </a:p>
        </p:txBody>
      </p:sp>
      <p:sp>
        <p:nvSpPr>
          <p:cNvPr id="33" name="Shape 29"/>
          <p:cNvSpPr/>
          <p:nvPr/>
        </p:nvSpPr>
        <p:spPr>
          <a:xfrm>
            <a:off x="9692640" y="3584448"/>
            <a:ext cx="731520" cy="530352"/>
          </a:xfrm>
          <a:prstGeom prst="roundRect">
            <a:avLst>
              <a:gd name="adj" fmla="val 20690"/>
            </a:avLst>
          </a:prstGeom>
          <a:solidFill>
            <a:srgbClr val="FEDF62"/>
          </a:solidFill>
          <a:ln/>
        </p:spPr>
      </p:sp>
      <p:sp>
        <p:nvSpPr>
          <p:cNvPr id="34" name="Text 30"/>
          <p:cNvSpPr/>
          <p:nvPr/>
        </p:nvSpPr>
        <p:spPr>
          <a:xfrm>
            <a:off x="9692640" y="3584448"/>
            <a:ext cx="7315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3A5F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V</a:t>
            </a:r>
            <a:endParaRPr lang="en-US" sz="2400" dirty="0"/>
          </a:p>
        </p:txBody>
      </p:sp>
      <p:sp>
        <p:nvSpPr>
          <p:cNvPr id="35" name="Shape 31"/>
          <p:cNvSpPr/>
          <p:nvPr/>
        </p:nvSpPr>
        <p:spPr>
          <a:xfrm>
            <a:off x="10698480" y="3584448"/>
            <a:ext cx="731520" cy="530352"/>
          </a:xfrm>
          <a:prstGeom prst="roundRect">
            <a:avLst>
              <a:gd name="adj" fmla="val 20690"/>
            </a:avLst>
          </a:prstGeom>
          <a:solidFill>
            <a:srgbClr val="FF8226"/>
          </a:solidFill>
          <a:ln/>
        </p:spPr>
      </p:sp>
      <p:sp>
        <p:nvSpPr>
          <p:cNvPr id="36" name="Text 32"/>
          <p:cNvSpPr/>
          <p:nvPr/>
        </p:nvSpPr>
        <p:spPr>
          <a:xfrm>
            <a:off x="10698480" y="3584448"/>
            <a:ext cx="7315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3A5F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F</a:t>
            </a:r>
            <a:endParaRPr lang="en-US" sz="2400" dirty="0"/>
          </a:p>
        </p:txBody>
      </p:sp>
      <p:sp>
        <p:nvSpPr>
          <p:cNvPr id="37" name="Shape 33"/>
          <p:cNvSpPr/>
          <p:nvPr/>
        </p:nvSpPr>
        <p:spPr>
          <a:xfrm>
            <a:off x="548640" y="4334256"/>
            <a:ext cx="11091672" cy="713232"/>
          </a:xfrm>
          <a:prstGeom prst="roundRect">
            <a:avLst>
              <a:gd name="adj" fmla="val 25641"/>
            </a:avLst>
          </a:prstGeom>
          <a:solidFill>
            <a:srgbClr val="FFFFFF"/>
          </a:solidFill>
          <a:ln w="19050">
            <a:solidFill>
              <a:srgbClr val="7B3FA6"/>
            </a:solidFill>
            <a:prstDash val="solid"/>
          </a:ln>
        </p:spPr>
      </p:sp>
      <p:sp>
        <p:nvSpPr>
          <p:cNvPr id="38" name="Shape 34"/>
          <p:cNvSpPr/>
          <p:nvPr/>
        </p:nvSpPr>
        <p:spPr>
          <a:xfrm>
            <a:off x="713232" y="4443984"/>
            <a:ext cx="493776" cy="493776"/>
          </a:xfrm>
          <a:prstGeom prst="ellipse">
            <a:avLst/>
          </a:prstGeom>
          <a:solidFill>
            <a:srgbClr val="7B3FA6"/>
          </a:solidFill>
          <a:ln/>
        </p:spPr>
      </p:sp>
      <p:sp>
        <p:nvSpPr>
          <p:cNvPr id="39" name="Text 35"/>
          <p:cNvSpPr/>
          <p:nvPr/>
        </p:nvSpPr>
        <p:spPr>
          <a:xfrm>
            <a:off x="713232" y="4443984"/>
            <a:ext cx="493776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4</a:t>
            </a:r>
            <a:endParaRPr lang="en-US" sz="1800" dirty="0"/>
          </a:p>
        </p:txBody>
      </p:sp>
      <p:sp>
        <p:nvSpPr>
          <p:cNvPr id="40" name="Text 36"/>
          <p:cNvSpPr/>
          <p:nvPr/>
        </p:nvSpPr>
        <p:spPr>
          <a:xfrm>
            <a:off x="1417320" y="4334256"/>
            <a:ext cx="813816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E3A5F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A palavra futebol veio do inglês.</a:t>
            </a:r>
            <a:endParaRPr lang="en-US" sz="2400" dirty="0"/>
          </a:p>
        </p:txBody>
      </p:sp>
      <p:sp>
        <p:nvSpPr>
          <p:cNvPr id="41" name="Shape 37"/>
          <p:cNvSpPr/>
          <p:nvPr/>
        </p:nvSpPr>
        <p:spPr>
          <a:xfrm>
            <a:off x="9692640" y="4425696"/>
            <a:ext cx="731520" cy="530352"/>
          </a:xfrm>
          <a:prstGeom prst="roundRect">
            <a:avLst>
              <a:gd name="adj" fmla="val 20690"/>
            </a:avLst>
          </a:prstGeom>
          <a:solidFill>
            <a:srgbClr val="FEDF62"/>
          </a:solidFill>
          <a:ln/>
        </p:spPr>
      </p:sp>
      <p:sp>
        <p:nvSpPr>
          <p:cNvPr id="42" name="Text 38"/>
          <p:cNvSpPr/>
          <p:nvPr/>
        </p:nvSpPr>
        <p:spPr>
          <a:xfrm>
            <a:off x="9692640" y="4425696"/>
            <a:ext cx="7315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3A5F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V</a:t>
            </a:r>
            <a:endParaRPr lang="en-US" sz="2400" dirty="0"/>
          </a:p>
        </p:txBody>
      </p:sp>
      <p:sp>
        <p:nvSpPr>
          <p:cNvPr id="43" name="Shape 39"/>
          <p:cNvSpPr/>
          <p:nvPr/>
        </p:nvSpPr>
        <p:spPr>
          <a:xfrm>
            <a:off x="10698480" y="4425696"/>
            <a:ext cx="731520" cy="530352"/>
          </a:xfrm>
          <a:prstGeom prst="roundRect">
            <a:avLst>
              <a:gd name="adj" fmla="val 20690"/>
            </a:avLst>
          </a:prstGeom>
          <a:solidFill>
            <a:srgbClr val="FF8226"/>
          </a:solidFill>
          <a:ln/>
        </p:spPr>
      </p:sp>
      <p:sp>
        <p:nvSpPr>
          <p:cNvPr id="44" name="Text 40"/>
          <p:cNvSpPr/>
          <p:nvPr/>
        </p:nvSpPr>
        <p:spPr>
          <a:xfrm>
            <a:off x="10698480" y="4425696"/>
            <a:ext cx="7315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3A5F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F</a:t>
            </a:r>
            <a:endParaRPr lang="en-US" sz="2400" dirty="0"/>
          </a:p>
        </p:txBody>
      </p:sp>
      <p:sp>
        <p:nvSpPr>
          <p:cNvPr id="45" name="Shape 41"/>
          <p:cNvSpPr/>
          <p:nvPr/>
        </p:nvSpPr>
        <p:spPr>
          <a:xfrm>
            <a:off x="548640" y="5175504"/>
            <a:ext cx="11091672" cy="713232"/>
          </a:xfrm>
          <a:prstGeom prst="roundRect">
            <a:avLst>
              <a:gd name="adj" fmla="val 25641"/>
            </a:avLst>
          </a:prstGeom>
          <a:solidFill>
            <a:srgbClr val="EFE4F7"/>
          </a:solidFill>
          <a:ln w="19050">
            <a:solidFill>
              <a:srgbClr val="7B3FA6"/>
            </a:solidFill>
            <a:prstDash val="solid"/>
          </a:ln>
        </p:spPr>
      </p:sp>
      <p:sp>
        <p:nvSpPr>
          <p:cNvPr id="46" name="Shape 42"/>
          <p:cNvSpPr/>
          <p:nvPr/>
        </p:nvSpPr>
        <p:spPr>
          <a:xfrm>
            <a:off x="713232" y="5285232"/>
            <a:ext cx="493776" cy="493776"/>
          </a:xfrm>
          <a:prstGeom prst="ellipse">
            <a:avLst/>
          </a:prstGeom>
          <a:solidFill>
            <a:srgbClr val="7B3FA6"/>
          </a:solidFill>
          <a:ln/>
        </p:spPr>
      </p:sp>
      <p:sp>
        <p:nvSpPr>
          <p:cNvPr id="47" name="Text 43"/>
          <p:cNvSpPr/>
          <p:nvPr/>
        </p:nvSpPr>
        <p:spPr>
          <a:xfrm>
            <a:off x="713232" y="5285232"/>
            <a:ext cx="493776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5</a:t>
            </a:r>
            <a:endParaRPr lang="en-US" sz="1800" dirty="0"/>
          </a:p>
        </p:txBody>
      </p:sp>
      <p:sp>
        <p:nvSpPr>
          <p:cNvPr id="48" name="Text 44"/>
          <p:cNvSpPr/>
          <p:nvPr/>
        </p:nvSpPr>
        <p:spPr>
          <a:xfrm>
            <a:off x="1417320" y="5175504"/>
            <a:ext cx="813816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E3A5F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No mundo, só há uma língua.</a:t>
            </a:r>
            <a:endParaRPr lang="en-US" sz="2400" dirty="0"/>
          </a:p>
        </p:txBody>
      </p:sp>
      <p:sp>
        <p:nvSpPr>
          <p:cNvPr id="49" name="Shape 45"/>
          <p:cNvSpPr/>
          <p:nvPr/>
        </p:nvSpPr>
        <p:spPr>
          <a:xfrm>
            <a:off x="9692640" y="5266944"/>
            <a:ext cx="731520" cy="530352"/>
          </a:xfrm>
          <a:prstGeom prst="roundRect">
            <a:avLst>
              <a:gd name="adj" fmla="val 20690"/>
            </a:avLst>
          </a:prstGeom>
          <a:solidFill>
            <a:srgbClr val="FEDF62"/>
          </a:solidFill>
          <a:ln/>
        </p:spPr>
      </p:sp>
      <p:sp>
        <p:nvSpPr>
          <p:cNvPr id="50" name="Text 46"/>
          <p:cNvSpPr/>
          <p:nvPr/>
        </p:nvSpPr>
        <p:spPr>
          <a:xfrm>
            <a:off x="9692640" y="5266944"/>
            <a:ext cx="7315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3A5F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V</a:t>
            </a:r>
            <a:endParaRPr lang="en-US" sz="2400" dirty="0"/>
          </a:p>
        </p:txBody>
      </p:sp>
      <p:sp>
        <p:nvSpPr>
          <p:cNvPr id="51" name="Shape 47"/>
          <p:cNvSpPr/>
          <p:nvPr/>
        </p:nvSpPr>
        <p:spPr>
          <a:xfrm>
            <a:off x="10698480" y="5266944"/>
            <a:ext cx="731520" cy="530352"/>
          </a:xfrm>
          <a:prstGeom prst="roundRect">
            <a:avLst>
              <a:gd name="adj" fmla="val 20690"/>
            </a:avLst>
          </a:prstGeom>
          <a:solidFill>
            <a:srgbClr val="FF8226"/>
          </a:solidFill>
          <a:ln/>
        </p:spPr>
      </p:sp>
      <p:sp>
        <p:nvSpPr>
          <p:cNvPr id="52" name="Text 48"/>
          <p:cNvSpPr/>
          <p:nvPr/>
        </p:nvSpPr>
        <p:spPr>
          <a:xfrm>
            <a:off x="10698480" y="5266944"/>
            <a:ext cx="7315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3A5F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F</a:t>
            </a:r>
            <a:endParaRPr lang="en-US" sz="24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1018520" y="-320040"/>
            <a:ext cx="1463040" cy="1463040"/>
          </a:xfrm>
          <a:prstGeom prst="ellipse">
            <a:avLst/>
          </a:prstGeom>
          <a:solidFill>
            <a:srgbClr val="EFE4F7">
              <a:alpha val="45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10561320" y="502920"/>
            <a:ext cx="457200" cy="457200"/>
          </a:xfrm>
          <a:prstGeom prst="ellipse">
            <a:avLst/>
          </a:prstGeom>
          <a:solidFill>
            <a:srgbClr val="EFE4F7">
              <a:alpha val="65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10287000" y="228600"/>
            <a:ext cx="201168" cy="201168"/>
          </a:xfrm>
          <a:prstGeom prst="ellipse">
            <a:avLst/>
          </a:prstGeom>
          <a:solidFill>
            <a:srgbClr val="FEDF62">
              <a:alpha val="80000"/>
            </a:srgbClr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329184"/>
            <a:ext cx="960120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E3A5F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O que aprendemos hoje?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548640" y="6263640"/>
            <a:ext cx="11091672" cy="0"/>
          </a:xfrm>
          <a:prstGeom prst="line">
            <a:avLst/>
          </a:prstGeom>
          <a:noFill/>
          <a:ln w="12700">
            <a:solidFill>
              <a:srgbClr val="E6E1D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48640" y="6336792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5C6A77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RecursosDidaticos.com  ·  Peak a Boo by Cláudia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9692640" y="6336792"/>
            <a:ext cx="1280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5C6A77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22 / 22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11123676" y="6295644"/>
            <a:ext cx="502920" cy="502920"/>
          </a:xfrm>
          <a:prstGeom prst="ellipse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pic>
        <p:nvPicPr>
          <p:cNvPr id="10" name="Image 0" descr="/workspace/apresentacoes/work-2ano-familia-comunidade/img5/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55680" y="6327648"/>
            <a:ext cx="438912" cy="438912"/>
          </a:xfrm>
          <a:prstGeom prst="rect">
            <a:avLst/>
          </a:prstGeom>
        </p:spPr>
      </p:pic>
      <p:sp>
        <p:nvSpPr>
          <p:cNvPr id="12" name="Shape 8"/>
          <p:cNvSpPr/>
          <p:nvPr/>
        </p:nvSpPr>
        <p:spPr>
          <a:xfrm>
            <a:off x="502920" y="1325880"/>
            <a:ext cx="6035040" cy="749808"/>
          </a:xfrm>
          <a:prstGeom prst="roundRect">
            <a:avLst>
              <a:gd name="adj" fmla="val 24390"/>
            </a:avLst>
          </a:prstGeom>
          <a:solidFill>
            <a:srgbClr val="EFE4F7"/>
          </a:solidFill>
          <a:ln/>
        </p:spPr>
      </p:sp>
      <p:sp>
        <p:nvSpPr>
          <p:cNvPr id="13" name="Shape 9"/>
          <p:cNvSpPr/>
          <p:nvPr/>
        </p:nvSpPr>
        <p:spPr>
          <a:xfrm>
            <a:off x="704088" y="1399032"/>
            <a:ext cx="603504" cy="603504"/>
          </a:xfrm>
          <a:prstGeom prst="ellipse">
            <a:avLst/>
          </a:prstGeom>
          <a:solidFill>
            <a:srgbClr val="7B3FA6"/>
          </a:solidFill>
          <a:ln/>
        </p:spPr>
      </p:sp>
      <p:sp>
        <p:nvSpPr>
          <p:cNvPr id="14" name="Text 10"/>
          <p:cNvSpPr/>
          <p:nvPr/>
        </p:nvSpPr>
        <p:spPr>
          <a:xfrm>
            <a:off x="704088" y="1399032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1</a:t>
            </a:r>
            <a:endParaRPr lang="en-US" sz="2000" dirty="0"/>
          </a:p>
        </p:txBody>
      </p:sp>
      <p:sp>
        <p:nvSpPr>
          <p:cNvPr id="15" name="Text 11"/>
          <p:cNvSpPr/>
          <p:nvPr/>
        </p:nvSpPr>
        <p:spPr>
          <a:xfrm>
            <a:off x="1490472" y="1325880"/>
            <a:ext cx="489204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E3A5F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Pertenço a muitos grupos</a:t>
            </a:r>
            <a:endParaRPr lang="en-US" sz="2200" dirty="0"/>
          </a:p>
        </p:txBody>
      </p:sp>
      <p:sp>
        <p:nvSpPr>
          <p:cNvPr id="16" name="Shape 12"/>
          <p:cNvSpPr/>
          <p:nvPr/>
        </p:nvSpPr>
        <p:spPr>
          <a:xfrm>
            <a:off x="502920" y="2258568"/>
            <a:ext cx="6035040" cy="749808"/>
          </a:xfrm>
          <a:prstGeom prst="roundRect">
            <a:avLst>
              <a:gd name="adj" fmla="val 24390"/>
            </a:avLst>
          </a:prstGeom>
          <a:solidFill>
            <a:srgbClr val="FFEBD6"/>
          </a:solidFill>
          <a:ln/>
        </p:spPr>
      </p:sp>
      <p:sp>
        <p:nvSpPr>
          <p:cNvPr id="17" name="Shape 13"/>
          <p:cNvSpPr/>
          <p:nvPr/>
        </p:nvSpPr>
        <p:spPr>
          <a:xfrm>
            <a:off x="704088" y="2331720"/>
            <a:ext cx="603504" cy="603504"/>
          </a:xfrm>
          <a:prstGeom prst="ellipse">
            <a:avLst/>
          </a:prstGeom>
          <a:solidFill>
            <a:srgbClr val="FF8226"/>
          </a:solidFill>
          <a:ln/>
        </p:spPr>
      </p:sp>
      <p:sp>
        <p:nvSpPr>
          <p:cNvPr id="18" name="Text 14"/>
          <p:cNvSpPr/>
          <p:nvPr/>
        </p:nvSpPr>
        <p:spPr>
          <a:xfrm>
            <a:off x="704088" y="2331720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1E3A5F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2</a:t>
            </a:r>
            <a:endParaRPr lang="en-US" sz="2000" dirty="0"/>
          </a:p>
        </p:txBody>
      </p:sp>
      <p:sp>
        <p:nvSpPr>
          <p:cNvPr id="19" name="Text 15"/>
          <p:cNvSpPr/>
          <p:nvPr/>
        </p:nvSpPr>
        <p:spPr>
          <a:xfrm>
            <a:off x="1490472" y="2258568"/>
            <a:ext cx="489204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E3A5F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Uma comunidade vive junta</a:t>
            </a:r>
            <a:endParaRPr lang="en-US" sz="2200" dirty="0"/>
          </a:p>
        </p:txBody>
      </p:sp>
      <p:sp>
        <p:nvSpPr>
          <p:cNvPr id="20" name="Shape 16"/>
          <p:cNvSpPr/>
          <p:nvPr/>
        </p:nvSpPr>
        <p:spPr>
          <a:xfrm>
            <a:off x="502920" y="3191256"/>
            <a:ext cx="6035040" cy="749808"/>
          </a:xfrm>
          <a:prstGeom prst="roundRect">
            <a:avLst>
              <a:gd name="adj" fmla="val 24390"/>
            </a:avLst>
          </a:prstGeom>
          <a:solidFill>
            <a:srgbClr val="E0F5FA"/>
          </a:solidFill>
          <a:ln/>
        </p:spPr>
      </p:sp>
      <p:sp>
        <p:nvSpPr>
          <p:cNvPr id="21" name="Shape 17"/>
          <p:cNvSpPr/>
          <p:nvPr/>
        </p:nvSpPr>
        <p:spPr>
          <a:xfrm>
            <a:off x="704088" y="3264408"/>
            <a:ext cx="603504" cy="603504"/>
          </a:xfrm>
          <a:prstGeom prst="ellipse">
            <a:avLst/>
          </a:prstGeom>
          <a:solidFill>
            <a:srgbClr val="0A7894"/>
          </a:solidFill>
          <a:ln/>
        </p:spPr>
      </p:sp>
      <p:sp>
        <p:nvSpPr>
          <p:cNvPr id="22" name="Text 18"/>
          <p:cNvSpPr/>
          <p:nvPr/>
        </p:nvSpPr>
        <p:spPr>
          <a:xfrm>
            <a:off x="704088" y="3264408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3</a:t>
            </a:r>
            <a:endParaRPr lang="en-US" sz="2000" dirty="0"/>
          </a:p>
        </p:txBody>
      </p:sp>
      <p:sp>
        <p:nvSpPr>
          <p:cNvPr id="23" name="Text 19"/>
          <p:cNvSpPr/>
          <p:nvPr/>
        </p:nvSpPr>
        <p:spPr>
          <a:xfrm>
            <a:off x="1490472" y="3191256"/>
            <a:ext cx="489204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E3A5F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Comida de outros países</a:t>
            </a:r>
            <a:endParaRPr lang="en-US" sz="2200" dirty="0"/>
          </a:p>
        </p:txBody>
      </p:sp>
      <p:sp>
        <p:nvSpPr>
          <p:cNvPr id="24" name="Shape 20"/>
          <p:cNvSpPr/>
          <p:nvPr/>
        </p:nvSpPr>
        <p:spPr>
          <a:xfrm>
            <a:off x="502920" y="4123944"/>
            <a:ext cx="6035040" cy="749808"/>
          </a:xfrm>
          <a:prstGeom prst="roundRect">
            <a:avLst>
              <a:gd name="adj" fmla="val 24390"/>
            </a:avLst>
          </a:prstGeom>
          <a:solidFill>
            <a:srgbClr val="FFF4D1"/>
          </a:solidFill>
          <a:ln/>
        </p:spPr>
      </p:sp>
      <p:sp>
        <p:nvSpPr>
          <p:cNvPr id="25" name="Shape 21"/>
          <p:cNvSpPr/>
          <p:nvPr/>
        </p:nvSpPr>
        <p:spPr>
          <a:xfrm>
            <a:off x="704088" y="4197096"/>
            <a:ext cx="603504" cy="603504"/>
          </a:xfrm>
          <a:prstGeom prst="ellipse">
            <a:avLst/>
          </a:prstGeom>
          <a:solidFill>
            <a:srgbClr val="FEDF62"/>
          </a:solidFill>
          <a:ln/>
        </p:spPr>
      </p:sp>
      <p:sp>
        <p:nvSpPr>
          <p:cNvPr id="26" name="Text 22"/>
          <p:cNvSpPr/>
          <p:nvPr/>
        </p:nvSpPr>
        <p:spPr>
          <a:xfrm>
            <a:off x="704088" y="4197096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1E3A5F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4</a:t>
            </a:r>
            <a:endParaRPr lang="en-US" sz="2000" dirty="0"/>
          </a:p>
        </p:txBody>
      </p:sp>
      <p:sp>
        <p:nvSpPr>
          <p:cNvPr id="27" name="Text 23"/>
          <p:cNvSpPr/>
          <p:nvPr/>
        </p:nvSpPr>
        <p:spPr>
          <a:xfrm>
            <a:off x="1490472" y="4123944"/>
            <a:ext cx="489204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E3A5F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Roupa e música de fora</a:t>
            </a:r>
            <a:endParaRPr lang="en-US" sz="2200" dirty="0"/>
          </a:p>
        </p:txBody>
      </p:sp>
      <p:sp>
        <p:nvSpPr>
          <p:cNvPr id="28" name="Shape 24"/>
          <p:cNvSpPr/>
          <p:nvPr/>
        </p:nvSpPr>
        <p:spPr>
          <a:xfrm>
            <a:off x="502920" y="5056632"/>
            <a:ext cx="6035040" cy="749808"/>
          </a:xfrm>
          <a:prstGeom prst="roundRect">
            <a:avLst>
              <a:gd name="adj" fmla="val 24390"/>
            </a:avLst>
          </a:prstGeom>
          <a:solidFill>
            <a:srgbClr val="E3F6EC"/>
          </a:solidFill>
          <a:ln/>
        </p:spPr>
      </p:sp>
      <p:sp>
        <p:nvSpPr>
          <p:cNvPr id="29" name="Shape 25"/>
          <p:cNvSpPr/>
          <p:nvPr/>
        </p:nvSpPr>
        <p:spPr>
          <a:xfrm>
            <a:off x="704088" y="5129784"/>
            <a:ext cx="603504" cy="603504"/>
          </a:xfrm>
          <a:prstGeom prst="ellipse">
            <a:avLst/>
          </a:prstGeom>
          <a:solidFill>
            <a:srgbClr val="2E8A5C"/>
          </a:solidFill>
          <a:ln/>
        </p:spPr>
      </p:sp>
      <p:sp>
        <p:nvSpPr>
          <p:cNvPr id="30" name="Text 26"/>
          <p:cNvSpPr/>
          <p:nvPr/>
        </p:nvSpPr>
        <p:spPr>
          <a:xfrm>
            <a:off x="704088" y="5129784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5</a:t>
            </a:r>
            <a:endParaRPr lang="en-US" sz="2000" dirty="0"/>
          </a:p>
        </p:txBody>
      </p:sp>
      <p:sp>
        <p:nvSpPr>
          <p:cNvPr id="31" name="Text 27"/>
          <p:cNvSpPr/>
          <p:nvPr/>
        </p:nvSpPr>
        <p:spPr>
          <a:xfrm>
            <a:off x="1490472" y="5056632"/>
            <a:ext cx="489204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E3A5F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Palavras de outras línguas</a:t>
            </a:r>
            <a:endParaRPr lang="en-US" sz="2200" dirty="0"/>
          </a:p>
        </p:txBody>
      </p:sp>
      <p:sp>
        <p:nvSpPr>
          <p:cNvPr id="32" name="Shape 28"/>
          <p:cNvSpPr/>
          <p:nvPr/>
        </p:nvSpPr>
        <p:spPr>
          <a:xfrm>
            <a:off x="6766560" y="1325880"/>
            <a:ext cx="4892040" cy="4572000"/>
          </a:xfrm>
          <a:prstGeom prst="roundRect">
            <a:avLst>
              <a:gd name="adj" fmla="val 4000"/>
            </a:avLst>
          </a:prstGeom>
          <a:solidFill>
            <a:srgbClr val="EFE4F7"/>
          </a:solidFill>
          <a:ln w="19050">
            <a:solidFill>
              <a:srgbClr val="7B3FA6"/>
            </a:solidFill>
            <a:prstDash val="solid"/>
          </a:ln>
        </p:spPr>
      </p:sp>
      <p:sp>
        <p:nvSpPr>
          <p:cNvPr id="33" name="Shape 29"/>
          <p:cNvSpPr/>
          <p:nvPr/>
        </p:nvSpPr>
        <p:spPr>
          <a:xfrm>
            <a:off x="7086600" y="1536192"/>
            <a:ext cx="4251960" cy="566928"/>
          </a:xfrm>
          <a:prstGeom prst="roundRect">
            <a:avLst>
              <a:gd name="adj" fmla="val 50000"/>
            </a:avLst>
          </a:prstGeom>
          <a:solidFill>
            <a:srgbClr val="FEDF62"/>
          </a:solidFill>
          <a:ln/>
        </p:spPr>
      </p:sp>
      <p:sp>
        <p:nvSpPr>
          <p:cNvPr id="34" name="Text 30"/>
          <p:cNvSpPr/>
          <p:nvPr/>
        </p:nvSpPr>
        <p:spPr>
          <a:xfrm>
            <a:off x="7086600" y="1536192"/>
            <a:ext cx="42519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100" b="1" dirty="0">
                <a:solidFill>
                  <a:srgbClr val="1E3A5F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Autoavaliação</a:t>
            </a:r>
            <a:endParaRPr lang="en-US" sz="2100" dirty="0"/>
          </a:p>
        </p:txBody>
      </p:sp>
      <p:sp>
        <p:nvSpPr>
          <p:cNvPr id="35" name="Shape 31"/>
          <p:cNvSpPr/>
          <p:nvPr/>
        </p:nvSpPr>
        <p:spPr>
          <a:xfrm>
            <a:off x="7086600" y="2386584"/>
            <a:ext cx="548640" cy="54864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25400">
            <a:solidFill>
              <a:srgbClr val="7B3FA6"/>
            </a:solidFill>
            <a:prstDash val="solid"/>
          </a:ln>
        </p:spPr>
      </p:sp>
      <p:sp>
        <p:nvSpPr>
          <p:cNvPr id="36" name="Text 32"/>
          <p:cNvSpPr/>
          <p:nvPr/>
        </p:nvSpPr>
        <p:spPr>
          <a:xfrm>
            <a:off x="7818120" y="2331720"/>
            <a:ext cx="37033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E3A5F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Sei dizer os meus grupos</a:t>
            </a:r>
            <a:endParaRPr lang="en-US" sz="2000" dirty="0"/>
          </a:p>
        </p:txBody>
      </p:sp>
      <p:sp>
        <p:nvSpPr>
          <p:cNvPr id="37" name="Shape 33"/>
          <p:cNvSpPr/>
          <p:nvPr/>
        </p:nvSpPr>
        <p:spPr>
          <a:xfrm>
            <a:off x="7086600" y="3172968"/>
            <a:ext cx="548640" cy="54864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25400">
            <a:solidFill>
              <a:srgbClr val="7B3FA6"/>
            </a:solidFill>
            <a:prstDash val="solid"/>
          </a:ln>
        </p:spPr>
      </p:sp>
      <p:sp>
        <p:nvSpPr>
          <p:cNvPr id="38" name="Text 34"/>
          <p:cNvSpPr/>
          <p:nvPr/>
        </p:nvSpPr>
        <p:spPr>
          <a:xfrm>
            <a:off x="7818120" y="3118104"/>
            <a:ext cx="37033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E3A5F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Sei uma comida de fora</a:t>
            </a:r>
            <a:endParaRPr lang="en-US" sz="2000" dirty="0"/>
          </a:p>
        </p:txBody>
      </p:sp>
      <p:sp>
        <p:nvSpPr>
          <p:cNvPr id="39" name="Shape 35"/>
          <p:cNvSpPr/>
          <p:nvPr/>
        </p:nvSpPr>
        <p:spPr>
          <a:xfrm>
            <a:off x="7086600" y="3959352"/>
            <a:ext cx="548640" cy="54864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25400">
            <a:solidFill>
              <a:srgbClr val="7B3FA6"/>
            </a:solidFill>
            <a:prstDash val="solid"/>
          </a:ln>
        </p:spPr>
      </p:sp>
      <p:sp>
        <p:nvSpPr>
          <p:cNvPr id="40" name="Text 36"/>
          <p:cNvSpPr/>
          <p:nvPr/>
        </p:nvSpPr>
        <p:spPr>
          <a:xfrm>
            <a:off x="7818120" y="3904488"/>
            <a:ext cx="37033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E3A5F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Respeito outras culturas</a:t>
            </a:r>
            <a:endParaRPr lang="en-US" sz="2000" dirty="0"/>
          </a:p>
        </p:txBody>
      </p:sp>
      <p:sp>
        <p:nvSpPr>
          <p:cNvPr id="41" name="Text 37"/>
          <p:cNvSpPr/>
          <p:nvPr/>
        </p:nvSpPr>
        <p:spPr>
          <a:xfrm>
            <a:off x="7086600" y="4800600"/>
            <a:ext cx="43891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5E2E80"/>
                </a:solidFill>
                <a:latin typeface="Fredoka" pitchFamily="34" charset="0"/>
                <a:ea typeface="Fredoka" pitchFamily="34" charset="-122"/>
                <a:cs typeface="Fredoka" pitchFamily="34" charset="-120"/>
              </a:rPr>
              <a:t>Que coisa de outro país usas hoje?</a:t>
            </a:r>
            <a:endParaRPr lang="en-US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22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</vt:vector>
  </TitlesOfParts>
  <Company>RecursosDidaticos.com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Pertenço a Muitos Grupos e Outras Culturas</dc:title>
  <dc:subject>Estudo do Meio</dc:subject>
  <dc:creator>Peak a Boo by Cláudia</dc:creator>
  <cp:lastModifiedBy>Peak a Boo by Cláudia</cp:lastModifiedBy>
  <cp:revision>1</cp:revision>
  <dcterms:created xsi:type="dcterms:W3CDTF">2026-11-05T03:15:52Z</dcterms:created>
  <dcterms:modified xsi:type="dcterms:W3CDTF">2026-11-05T03:15:52Z</dcterms:modified>
</cp:coreProperties>
</file>